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58" r:id="rId6"/>
    <p:sldId id="259" r:id="rId7"/>
    <p:sldId id="262" r:id="rId8"/>
    <p:sldId id="263" r:id="rId9"/>
    <p:sldId id="264" r:id="rId10"/>
    <p:sldId id="265" r:id="rId11"/>
    <p:sldId id="266" r:id="rId12"/>
    <p:sldId id="267" r:id="rId13"/>
    <p:sldId id="270" r:id="rId14"/>
    <p:sldId id="269" r:id="rId15"/>
    <p:sldId id="271" r:id="rId16"/>
    <p:sldId id="272" r:id="rId17"/>
    <p:sldId id="274" r:id="rId18"/>
    <p:sldId id="273" r:id="rId19"/>
    <p:sldId id="268" r:id="rId20"/>
    <p:sldId id="275" r:id="rId21"/>
    <p:sldId id="276" r:id="rId22"/>
    <p:sldId id="277" r:id="rId23"/>
    <p:sldId id="286" r:id="rId24"/>
    <p:sldId id="282" r:id="rId25"/>
    <p:sldId id="283" r:id="rId26"/>
    <p:sldId id="285" r:id="rId27"/>
    <p:sldId id="289" r:id="rId28"/>
    <p:sldId id="288" r:id="rId29"/>
    <p:sldId id="281" r:id="rId30"/>
    <p:sldId id="279" r:id="rId31"/>
    <p:sldId id="278" r:id="rId32"/>
    <p:sldId id="280" r:id="rId33"/>
    <p:sldId id="284"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ckey4ice" initials="h" lastIdx="2" clrIdx="0">
    <p:extLst>
      <p:ext uri="{19B8F6BF-5375-455C-9EA6-DF929625EA0E}">
        <p15:presenceInfo xmlns:p15="http://schemas.microsoft.com/office/powerpoint/2012/main" userId="hockey4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30CE-BB0D-4506-8DA9-50C41C9D1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64DBCB-D05A-4811-AB52-85EFD5BC8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6C55F-DE20-45B8-B777-41828404EAFE}"/>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5" name="Footer Placeholder 4">
            <a:extLst>
              <a:ext uri="{FF2B5EF4-FFF2-40B4-BE49-F238E27FC236}">
                <a16:creationId xmlns:a16="http://schemas.microsoft.com/office/drawing/2014/main" id="{9D351372-920A-4CB6-ABFF-5522352EC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64224-621D-4B84-9C53-069905477DF8}"/>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425668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C0EF-114F-4E28-830D-2E92DF27B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624BD-58CF-41AE-8EB4-96648CEC6A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5AE04-627C-458D-BD90-714E6E23D29E}"/>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5" name="Footer Placeholder 4">
            <a:extLst>
              <a:ext uri="{FF2B5EF4-FFF2-40B4-BE49-F238E27FC236}">
                <a16:creationId xmlns:a16="http://schemas.microsoft.com/office/drawing/2014/main" id="{50F1A8B0-2F35-4365-A0B6-907DC60A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CC849-4A68-465C-912B-DBF037AA1CEF}"/>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51074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C3607-5A14-4508-9F50-77EC92B279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6C63A0-14A6-4E68-A0EB-067F512906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0E367-7CB6-4A7C-98DE-29623B0494CE}"/>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5" name="Footer Placeholder 4">
            <a:extLst>
              <a:ext uri="{FF2B5EF4-FFF2-40B4-BE49-F238E27FC236}">
                <a16:creationId xmlns:a16="http://schemas.microsoft.com/office/drawing/2014/main" id="{6FE3B934-539C-4277-98DC-C535E65EF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393DC-95D7-4682-9701-D6E2311F2756}"/>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284767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90EE-42E2-47FA-872F-2E1F9075E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0A489-01EE-4C54-8F18-F13104E2A4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DAAA8-6A4D-4435-9E9F-B95BB6C90BFC}"/>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5" name="Footer Placeholder 4">
            <a:extLst>
              <a:ext uri="{FF2B5EF4-FFF2-40B4-BE49-F238E27FC236}">
                <a16:creationId xmlns:a16="http://schemas.microsoft.com/office/drawing/2014/main" id="{149D081C-83BB-43BE-A4CA-68FDBF030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83D23-796D-4385-BDB2-4B2B740CA19A}"/>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212649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289D-752C-4CAA-9023-9A34B23022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FA989-4E01-4E4F-8BF0-27029E2C4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6A66AE-636D-48F3-9A8C-9C67ABFFA4AD}"/>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5" name="Footer Placeholder 4">
            <a:extLst>
              <a:ext uri="{FF2B5EF4-FFF2-40B4-BE49-F238E27FC236}">
                <a16:creationId xmlns:a16="http://schemas.microsoft.com/office/drawing/2014/main" id="{6CA8D314-C69C-4FF3-8557-DF4F4898B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56AB9-435C-4331-BE99-002752318B15}"/>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75777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B178-A38A-4FDD-984C-D613B4D95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EA1D2-B8CC-45E8-AE74-6D2AEC20F9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D0C78-ACAF-48EC-8015-2DE57EDA34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860DAB-97EC-4BAB-9AAE-7507EDEE0760}"/>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6" name="Footer Placeholder 5">
            <a:extLst>
              <a:ext uri="{FF2B5EF4-FFF2-40B4-BE49-F238E27FC236}">
                <a16:creationId xmlns:a16="http://schemas.microsoft.com/office/drawing/2014/main" id="{4105381F-0D96-4A3B-9D75-73BDA035C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C3C64-48AA-4354-889B-5FA2AD036665}"/>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410316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5832-49AF-4C56-A8DC-22181C1B0B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B8FA0F-ABF1-4533-81EA-552E1D043F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6A7128-75E8-4B28-8B88-C9BA0FFD65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5B7774-D58B-4D14-861C-40C7BF585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AB506C-4940-42E5-9812-BBF7F82635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353FE-4656-4B51-9A3E-02305068747A}"/>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8" name="Footer Placeholder 7">
            <a:extLst>
              <a:ext uri="{FF2B5EF4-FFF2-40B4-BE49-F238E27FC236}">
                <a16:creationId xmlns:a16="http://schemas.microsoft.com/office/drawing/2014/main" id="{A968AA14-2C7C-4DC4-A040-D70019E8E4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B95416-B77A-4B18-A47C-8DEE6AD084C3}"/>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196875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0938-B58F-4756-B291-43EC589A6D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E0B113-DFB5-48F7-B105-734CBD3A6BD6}"/>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4" name="Footer Placeholder 3">
            <a:extLst>
              <a:ext uri="{FF2B5EF4-FFF2-40B4-BE49-F238E27FC236}">
                <a16:creationId xmlns:a16="http://schemas.microsoft.com/office/drawing/2014/main" id="{88648E54-34D5-43B7-994E-D7BBB674D3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A087A-AA42-4EB3-8734-9215499379CD}"/>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323871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95617-05AD-4A4F-9F45-B68108B456FC}"/>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3" name="Footer Placeholder 2">
            <a:extLst>
              <a:ext uri="{FF2B5EF4-FFF2-40B4-BE49-F238E27FC236}">
                <a16:creationId xmlns:a16="http://schemas.microsoft.com/office/drawing/2014/main" id="{660F3FA9-94A9-499D-9171-5AEC8B5BEC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545FF-CE38-4BE9-9E4C-F84EE98979C8}"/>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303195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5821-F6AD-4F90-90EB-0B668CB3A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DCD65B-311A-490E-A861-3EE3FD28F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C55010-22BA-492F-9480-4FEE45310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2A30CC-7930-467D-A771-EFF83E743CF4}"/>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6" name="Footer Placeholder 5">
            <a:extLst>
              <a:ext uri="{FF2B5EF4-FFF2-40B4-BE49-F238E27FC236}">
                <a16:creationId xmlns:a16="http://schemas.microsoft.com/office/drawing/2014/main" id="{BAE4231E-8200-4981-8A03-A4A0026C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21DD1-08FC-49F1-9777-7F45EBACA285}"/>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319718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CF1F-3CE7-4DCF-8EEC-B0DB7FD16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5EB3C4-7172-495D-A814-67D5E6B71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9374D-7303-42B7-AC10-52E195D87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0A7636-BD57-4389-A82D-44C3CE853FCD}"/>
              </a:ext>
            </a:extLst>
          </p:cNvPr>
          <p:cNvSpPr>
            <a:spLocks noGrp="1"/>
          </p:cNvSpPr>
          <p:nvPr>
            <p:ph type="dt" sz="half" idx="10"/>
          </p:nvPr>
        </p:nvSpPr>
        <p:spPr/>
        <p:txBody>
          <a:bodyPr/>
          <a:lstStyle/>
          <a:p>
            <a:fld id="{0971B8EC-4251-4077-BF8A-FDADD387C9E1}" type="datetimeFigureOut">
              <a:rPr lang="en-US" smtClean="0"/>
              <a:t>2/1/2019</a:t>
            </a:fld>
            <a:endParaRPr lang="en-US"/>
          </a:p>
        </p:txBody>
      </p:sp>
      <p:sp>
        <p:nvSpPr>
          <p:cNvPr id="6" name="Footer Placeholder 5">
            <a:extLst>
              <a:ext uri="{FF2B5EF4-FFF2-40B4-BE49-F238E27FC236}">
                <a16:creationId xmlns:a16="http://schemas.microsoft.com/office/drawing/2014/main" id="{8746C7B0-DC0C-4694-B31E-487400BB3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3827E-F1A9-48D6-8ABC-265D634E6A76}"/>
              </a:ext>
            </a:extLst>
          </p:cNvPr>
          <p:cNvSpPr>
            <a:spLocks noGrp="1"/>
          </p:cNvSpPr>
          <p:nvPr>
            <p:ph type="sldNum" sz="quarter" idx="12"/>
          </p:nvPr>
        </p:nvSpPr>
        <p:spPr/>
        <p:txBody>
          <a:bodyPr/>
          <a:lstStyle/>
          <a:p>
            <a:fld id="{5CE345A7-B7DD-4342-A6E8-F68FAFB2890C}" type="slidenum">
              <a:rPr lang="en-US" smtClean="0"/>
              <a:t>‹#›</a:t>
            </a:fld>
            <a:endParaRPr lang="en-US"/>
          </a:p>
        </p:txBody>
      </p:sp>
    </p:spTree>
    <p:extLst>
      <p:ext uri="{BB962C8B-B14F-4D97-AF65-F5344CB8AC3E}">
        <p14:creationId xmlns:p14="http://schemas.microsoft.com/office/powerpoint/2010/main" val="35090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719C8-184F-474F-B23D-15AD39A06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210AE-1EE9-4B1E-B61A-A98A32469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E8F90-99AA-4DF1-92D6-E463528C8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1B8EC-4251-4077-BF8A-FDADD387C9E1}" type="datetimeFigureOut">
              <a:rPr lang="en-US" smtClean="0"/>
              <a:t>2/1/2019</a:t>
            </a:fld>
            <a:endParaRPr lang="en-US"/>
          </a:p>
        </p:txBody>
      </p:sp>
      <p:sp>
        <p:nvSpPr>
          <p:cNvPr id="5" name="Footer Placeholder 4">
            <a:extLst>
              <a:ext uri="{FF2B5EF4-FFF2-40B4-BE49-F238E27FC236}">
                <a16:creationId xmlns:a16="http://schemas.microsoft.com/office/drawing/2014/main" id="{DE7D0FD9-6783-4C99-B1BC-7FC086135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057503-0081-45B9-8E18-31F93AD0E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345A7-B7DD-4342-A6E8-F68FAFB2890C}" type="slidenum">
              <a:rPr lang="en-US" smtClean="0"/>
              <a:t>‹#›</a:t>
            </a:fld>
            <a:endParaRPr lang="en-US"/>
          </a:p>
        </p:txBody>
      </p:sp>
    </p:spTree>
    <p:extLst>
      <p:ext uri="{BB962C8B-B14F-4D97-AF65-F5344CB8AC3E}">
        <p14:creationId xmlns:p14="http://schemas.microsoft.com/office/powerpoint/2010/main" val="160318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68285-16C6-4857-9143-26F86D58A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336" y="0"/>
            <a:ext cx="9469328" cy="6858000"/>
          </a:xfrm>
          <a:prstGeom prst="rect">
            <a:avLst/>
          </a:prstGeom>
        </p:spPr>
      </p:pic>
      <p:sp>
        <p:nvSpPr>
          <p:cNvPr id="6" name="Rectangle 5">
            <a:extLst>
              <a:ext uri="{FF2B5EF4-FFF2-40B4-BE49-F238E27FC236}">
                <a16:creationId xmlns:a16="http://schemas.microsoft.com/office/drawing/2014/main" id="{F1B82018-4354-4254-AE42-131FB34EB55B}"/>
              </a:ext>
            </a:extLst>
          </p:cNvPr>
          <p:cNvSpPr/>
          <p:nvPr/>
        </p:nvSpPr>
        <p:spPr>
          <a:xfrm>
            <a:off x="4536433" y="2070690"/>
            <a:ext cx="2977097" cy="100584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Eyepieces</a:t>
            </a:r>
          </a:p>
        </p:txBody>
      </p:sp>
      <p:sp>
        <p:nvSpPr>
          <p:cNvPr id="7" name="Rectangle 6">
            <a:extLst>
              <a:ext uri="{FF2B5EF4-FFF2-40B4-BE49-F238E27FC236}">
                <a16:creationId xmlns:a16="http://schemas.microsoft.com/office/drawing/2014/main" id="{2DEFAEEB-C931-45AD-BF9B-E7A225B1C567}"/>
              </a:ext>
            </a:extLst>
          </p:cNvPr>
          <p:cNvSpPr/>
          <p:nvPr/>
        </p:nvSpPr>
        <p:spPr>
          <a:xfrm>
            <a:off x="3989943" y="4043935"/>
            <a:ext cx="421211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Paul </a:t>
            </a:r>
            <a:r>
              <a:rPr lang="en-US" sz="5400" b="1" cap="none" spc="0" dirty="0" err="1">
                <a:ln w="22225">
                  <a:solidFill>
                    <a:schemeClr val="accent2"/>
                  </a:solidFill>
                  <a:prstDash val="solid"/>
                </a:ln>
                <a:solidFill>
                  <a:schemeClr val="accent2">
                    <a:lumMod val="40000"/>
                    <a:lumOff val="60000"/>
                  </a:schemeClr>
                </a:solidFill>
                <a:effectLst/>
              </a:rPr>
              <a:t>Surowiec</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695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2E40-24A3-44A8-BFA9-9F9C8DF8189E}"/>
              </a:ext>
            </a:extLst>
          </p:cNvPr>
          <p:cNvSpPr>
            <a:spLocks noGrp="1"/>
          </p:cNvSpPr>
          <p:nvPr>
            <p:ph type="title"/>
          </p:nvPr>
        </p:nvSpPr>
        <p:spPr/>
        <p:txBody>
          <a:bodyPr/>
          <a:lstStyle/>
          <a:p>
            <a:r>
              <a:rPr lang="en-US" dirty="0"/>
              <a:t>Calculating Eyepiece </a:t>
            </a:r>
            <a:r>
              <a:rPr lang="en-US" dirty="0" err="1"/>
              <a:t>fl</a:t>
            </a:r>
            <a:r>
              <a:rPr lang="en-US" dirty="0"/>
              <a:t> for LUM</a:t>
            </a:r>
          </a:p>
        </p:txBody>
      </p:sp>
      <p:sp>
        <p:nvSpPr>
          <p:cNvPr id="3" name="Content Placeholder 2">
            <a:extLst>
              <a:ext uri="{FF2B5EF4-FFF2-40B4-BE49-F238E27FC236}">
                <a16:creationId xmlns:a16="http://schemas.microsoft.com/office/drawing/2014/main" id="{96E74514-B115-4162-B781-4A28F0C5B863}"/>
              </a:ext>
            </a:extLst>
          </p:cNvPr>
          <p:cNvSpPr>
            <a:spLocks noGrp="1"/>
          </p:cNvSpPr>
          <p:nvPr>
            <p:ph idx="1"/>
          </p:nvPr>
        </p:nvSpPr>
        <p:spPr/>
        <p:txBody>
          <a:bodyPr/>
          <a:lstStyle/>
          <a:p>
            <a:pPr marL="0" indent="0">
              <a:buNone/>
            </a:pPr>
            <a:r>
              <a:rPr lang="en-US" dirty="0"/>
              <a:t>Formula</a:t>
            </a:r>
          </a:p>
          <a:p>
            <a:r>
              <a:rPr lang="en-US" dirty="0"/>
              <a:t>Eyepiece </a:t>
            </a:r>
            <a:r>
              <a:rPr lang="en-US" dirty="0" err="1"/>
              <a:t>fl</a:t>
            </a:r>
            <a:r>
              <a:rPr lang="en-US" dirty="0"/>
              <a:t>(mm) = Telescope </a:t>
            </a:r>
            <a:r>
              <a:rPr lang="en-US" dirty="0" err="1"/>
              <a:t>fl</a:t>
            </a:r>
            <a:r>
              <a:rPr lang="en-US" dirty="0"/>
              <a:t>(mm) ÷ LUM</a:t>
            </a:r>
          </a:p>
          <a:p>
            <a:endParaRPr lang="en-US" dirty="0"/>
          </a:p>
          <a:p>
            <a:pPr marL="0" indent="0">
              <a:buNone/>
            </a:pPr>
            <a:r>
              <a:rPr lang="en-US" dirty="0"/>
              <a:t>Examples:</a:t>
            </a:r>
          </a:p>
          <a:p>
            <a:pPr marL="0" indent="0">
              <a:buNone/>
            </a:pPr>
            <a:r>
              <a:rPr lang="en-US" dirty="0"/>
              <a:t>	</a:t>
            </a:r>
            <a:r>
              <a:rPr lang="en-US" b="1" dirty="0">
                <a:solidFill>
                  <a:srgbClr val="0070C0"/>
                </a:solidFill>
              </a:rPr>
              <a:t>6mm</a:t>
            </a:r>
            <a:r>
              <a:rPr lang="en-US" dirty="0"/>
              <a:t> 6 = 98 ÷ 16 (Refractor)</a:t>
            </a:r>
          </a:p>
          <a:p>
            <a:pPr marL="0" indent="0">
              <a:buNone/>
            </a:pPr>
            <a:r>
              <a:rPr lang="en-US" dirty="0"/>
              <a:t>	</a:t>
            </a:r>
            <a:r>
              <a:rPr lang="en-US" b="1" dirty="0">
                <a:solidFill>
                  <a:srgbClr val="0070C0"/>
                </a:solidFill>
              </a:rPr>
              <a:t>34mm</a:t>
            </a:r>
            <a:r>
              <a:rPr lang="en-US" dirty="0"/>
              <a:t> 34.44 = 209 ÷ 34.83 (Newtonian)</a:t>
            </a:r>
          </a:p>
          <a:p>
            <a:pPr marL="0" indent="0">
              <a:buNone/>
            </a:pPr>
            <a:r>
              <a:rPr lang="en-US" dirty="0"/>
              <a:t>	</a:t>
            </a:r>
            <a:r>
              <a:rPr lang="en-US" b="1" dirty="0">
                <a:solidFill>
                  <a:srgbClr val="0070C0"/>
                </a:solidFill>
              </a:rPr>
              <a:t>60mm </a:t>
            </a:r>
            <a:r>
              <a:rPr lang="en-US" dirty="0"/>
              <a:t>60.22 = 278 ÷ 46.5 (SCT)</a:t>
            </a:r>
          </a:p>
          <a:p>
            <a:endParaRPr lang="en-US" dirty="0"/>
          </a:p>
        </p:txBody>
      </p:sp>
    </p:spTree>
    <p:extLst>
      <p:ext uri="{BB962C8B-B14F-4D97-AF65-F5344CB8AC3E}">
        <p14:creationId xmlns:p14="http://schemas.microsoft.com/office/powerpoint/2010/main" val="14144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038E-77DD-4E83-AF86-9BEF57F5248A}"/>
              </a:ext>
            </a:extLst>
          </p:cNvPr>
          <p:cNvSpPr>
            <a:spLocks noGrp="1"/>
          </p:cNvSpPr>
          <p:nvPr>
            <p:ph type="title"/>
          </p:nvPr>
        </p:nvSpPr>
        <p:spPr/>
        <p:txBody>
          <a:bodyPr/>
          <a:lstStyle/>
          <a:p>
            <a:r>
              <a:rPr lang="en-US" dirty="0"/>
              <a:t>Telescope Highest Useful Magnification(HUM)</a:t>
            </a:r>
          </a:p>
        </p:txBody>
      </p:sp>
      <p:sp>
        <p:nvSpPr>
          <p:cNvPr id="3" name="Content Placeholder 2">
            <a:extLst>
              <a:ext uri="{FF2B5EF4-FFF2-40B4-BE49-F238E27FC236}">
                <a16:creationId xmlns:a16="http://schemas.microsoft.com/office/drawing/2014/main" id="{9C3A6A86-140B-4C5B-8EA1-0635886BE6CD}"/>
              </a:ext>
            </a:extLst>
          </p:cNvPr>
          <p:cNvSpPr>
            <a:spLocks noGrp="1"/>
          </p:cNvSpPr>
          <p:nvPr>
            <p:ph idx="1"/>
          </p:nvPr>
        </p:nvSpPr>
        <p:spPr/>
        <p:txBody>
          <a:bodyPr>
            <a:normAutofit fontScale="85000" lnSpcReduction="20000"/>
          </a:bodyPr>
          <a:lstStyle/>
          <a:p>
            <a:pPr marL="0" indent="0">
              <a:buNone/>
            </a:pPr>
            <a:r>
              <a:rPr lang="en-US" dirty="0"/>
              <a:t>HUM Formula</a:t>
            </a:r>
          </a:p>
          <a:p>
            <a:r>
              <a:rPr lang="en-US" dirty="0"/>
              <a:t>HUM = Telescope Aperture(inches) x 60 </a:t>
            </a:r>
            <a:r>
              <a:rPr lang="en-US" dirty="0">
                <a:solidFill>
                  <a:schemeClr val="accent2">
                    <a:lumMod val="60000"/>
                    <a:lumOff val="40000"/>
                  </a:schemeClr>
                </a:solidFill>
              </a:rPr>
              <a:t>(Perfect seeing conditions)</a:t>
            </a:r>
          </a:p>
          <a:p>
            <a:r>
              <a:rPr lang="en-US" dirty="0"/>
              <a:t>HUM = Telescope Aperture(inches) x 50 </a:t>
            </a:r>
            <a:r>
              <a:rPr lang="en-US" dirty="0">
                <a:solidFill>
                  <a:schemeClr val="accent2">
                    <a:lumMod val="60000"/>
                    <a:lumOff val="40000"/>
                  </a:schemeClr>
                </a:solidFill>
              </a:rPr>
              <a:t>(Average seeing conditions)</a:t>
            </a:r>
            <a:endParaRPr lang="en-US" dirty="0"/>
          </a:p>
          <a:p>
            <a:r>
              <a:rPr lang="en-US" dirty="0"/>
              <a:t>HUM = Telescope Aperture(inches) x 40 </a:t>
            </a:r>
            <a:r>
              <a:rPr lang="en-US" dirty="0">
                <a:solidFill>
                  <a:schemeClr val="accent2">
                    <a:lumMod val="60000"/>
                    <a:lumOff val="40000"/>
                  </a:schemeClr>
                </a:solidFill>
              </a:rPr>
              <a:t>(Average seeing conditions around here)</a:t>
            </a:r>
          </a:p>
          <a:p>
            <a:pPr marL="0" indent="0">
              <a:buNone/>
            </a:pPr>
            <a:endParaRPr lang="en-US" dirty="0"/>
          </a:p>
          <a:p>
            <a:pPr marL="0" indent="0">
              <a:buNone/>
            </a:pPr>
            <a:r>
              <a:rPr lang="en-US" dirty="0"/>
              <a:t>Examples:</a:t>
            </a:r>
          </a:p>
          <a:p>
            <a:pPr marL="0" indent="0">
              <a:buNone/>
            </a:pPr>
            <a:r>
              <a:rPr lang="en-US" dirty="0"/>
              <a:t>	156 = 3.9 x 40 (Refractor)</a:t>
            </a:r>
          </a:p>
          <a:p>
            <a:pPr marL="0" indent="0">
              <a:buNone/>
            </a:pPr>
            <a:r>
              <a:rPr lang="en-US" dirty="0"/>
              <a:t>	320 = 8 x 40 (Newtonian)</a:t>
            </a:r>
          </a:p>
          <a:p>
            <a:pPr marL="0" indent="0">
              <a:buNone/>
            </a:pPr>
            <a:r>
              <a:rPr lang="en-US" dirty="0"/>
              <a:t>	440 = 11 x 40 (SCT)</a:t>
            </a:r>
          </a:p>
          <a:p>
            <a:pPr marL="0" indent="0">
              <a:buNone/>
            </a:pPr>
            <a:r>
              <a:rPr lang="en-US" dirty="0"/>
              <a:t>Other factors are the transparency of the atmosphere, density of the atmosphere, turbulence, humidity, dust/clouds, and the amount of light pollution.</a:t>
            </a:r>
          </a:p>
        </p:txBody>
      </p:sp>
    </p:spTree>
    <p:extLst>
      <p:ext uri="{BB962C8B-B14F-4D97-AF65-F5344CB8AC3E}">
        <p14:creationId xmlns:p14="http://schemas.microsoft.com/office/powerpoint/2010/main" val="34269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3" dur="500"/>
                                        <p:tgtEl>
                                          <p:spTgt spid="3">
                                            <p:txEl>
                                              <p:pRg st="7" end="7"/>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wipe(down)">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6E5B-7FC5-4FD9-B87E-ED427B06652A}"/>
              </a:ext>
            </a:extLst>
          </p:cNvPr>
          <p:cNvSpPr>
            <a:spLocks noGrp="1"/>
          </p:cNvSpPr>
          <p:nvPr>
            <p:ph type="title"/>
          </p:nvPr>
        </p:nvSpPr>
        <p:spPr/>
        <p:txBody>
          <a:bodyPr/>
          <a:lstStyle/>
          <a:p>
            <a:r>
              <a:rPr lang="en-US" dirty="0"/>
              <a:t>Calculating Eyepiece </a:t>
            </a:r>
            <a:r>
              <a:rPr lang="en-US" dirty="0" err="1"/>
              <a:t>fl</a:t>
            </a:r>
            <a:r>
              <a:rPr lang="en-US" dirty="0"/>
              <a:t> for HUM</a:t>
            </a:r>
          </a:p>
        </p:txBody>
      </p:sp>
      <p:sp>
        <p:nvSpPr>
          <p:cNvPr id="3" name="Content Placeholder 2">
            <a:extLst>
              <a:ext uri="{FF2B5EF4-FFF2-40B4-BE49-F238E27FC236}">
                <a16:creationId xmlns:a16="http://schemas.microsoft.com/office/drawing/2014/main" id="{9A8F87F1-9AE2-4033-8B68-D6BCD6E06845}"/>
              </a:ext>
            </a:extLst>
          </p:cNvPr>
          <p:cNvSpPr>
            <a:spLocks noGrp="1"/>
          </p:cNvSpPr>
          <p:nvPr>
            <p:ph idx="1"/>
          </p:nvPr>
        </p:nvSpPr>
        <p:spPr/>
        <p:txBody>
          <a:bodyPr/>
          <a:lstStyle/>
          <a:p>
            <a:pPr marL="0" indent="0">
              <a:buNone/>
            </a:pPr>
            <a:r>
              <a:rPr lang="en-US" dirty="0"/>
              <a:t>Formula</a:t>
            </a:r>
          </a:p>
          <a:p>
            <a:r>
              <a:rPr lang="en-US" dirty="0"/>
              <a:t>Eyepiece </a:t>
            </a:r>
            <a:r>
              <a:rPr lang="en-US" dirty="0" err="1"/>
              <a:t>fl</a:t>
            </a:r>
            <a:r>
              <a:rPr lang="en-US" dirty="0"/>
              <a:t>(mm) = Telescope aperture(mm) ÷ HUM</a:t>
            </a:r>
          </a:p>
          <a:p>
            <a:endParaRPr lang="en-US" dirty="0"/>
          </a:p>
          <a:p>
            <a:pPr marL="0" indent="0">
              <a:buNone/>
            </a:pPr>
            <a:r>
              <a:rPr lang="en-US" dirty="0"/>
              <a:t>Examples:</a:t>
            </a:r>
          </a:p>
          <a:p>
            <a:pPr marL="0" indent="0">
              <a:buNone/>
            </a:pPr>
            <a:r>
              <a:rPr lang="en-US" dirty="0"/>
              <a:t>	</a:t>
            </a:r>
            <a:r>
              <a:rPr lang="en-US" b="1" dirty="0">
                <a:solidFill>
                  <a:srgbClr val="0070C0"/>
                </a:solidFill>
              </a:rPr>
              <a:t>.6mm</a:t>
            </a:r>
            <a:r>
              <a:rPr lang="en-US" dirty="0"/>
              <a:t> .628 = 98 ÷ 156 (Refractor)</a:t>
            </a:r>
          </a:p>
          <a:p>
            <a:pPr marL="0" indent="0">
              <a:buNone/>
            </a:pPr>
            <a:r>
              <a:rPr lang="en-US" dirty="0"/>
              <a:t>	</a:t>
            </a:r>
            <a:r>
              <a:rPr lang="en-US" b="1" dirty="0">
                <a:solidFill>
                  <a:srgbClr val="0070C0"/>
                </a:solidFill>
              </a:rPr>
              <a:t>4mm</a:t>
            </a:r>
            <a:r>
              <a:rPr lang="en-US" dirty="0"/>
              <a:t> 3.75 = 209 ÷ 320 (Newtonian)</a:t>
            </a:r>
          </a:p>
          <a:p>
            <a:pPr marL="0" indent="0">
              <a:buNone/>
            </a:pPr>
            <a:r>
              <a:rPr lang="en-US" dirty="0"/>
              <a:t>	</a:t>
            </a:r>
            <a:r>
              <a:rPr lang="en-US" b="1" dirty="0">
                <a:solidFill>
                  <a:srgbClr val="0070C0"/>
                </a:solidFill>
              </a:rPr>
              <a:t>6mm </a:t>
            </a:r>
            <a:r>
              <a:rPr lang="en-US" dirty="0"/>
              <a:t>6.36 = 278 ÷ 440 (SCT)</a:t>
            </a:r>
          </a:p>
        </p:txBody>
      </p:sp>
      <p:sp>
        <p:nvSpPr>
          <p:cNvPr id="4" name="Rectangle 3">
            <a:extLst>
              <a:ext uri="{FF2B5EF4-FFF2-40B4-BE49-F238E27FC236}">
                <a16:creationId xmlns:a16="http://schemas.microsoft.com/office/drawing/2014/main" id="{A7BEF1EC-EAD8-4CDB-A8F5-626CB9FD07B2}"/>
              </a:ext>
            </a:extLst>
          </p:cNvPr>
          <p:cNvSpPr/>
          <p:nvPr/>
        </p:nvSpPr>
        <p:spPr>
          <a:xfrm>
            <a:off x="3048000" y="2413338"/>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8414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CE3C-D9D4-4942-B6AA-AD07D1E4C062}"/>
              </a:ext>
            </a:extLst>
          </p:cNvPr>
          <p:cNvSpPr>
            <a:spLocks noGrp="1"/>
          </p:cNvSpPr>
          <p:nvPr>
            <p:ph type="title"/>
          </p:nvPr>
        </p:nvSpPr>
        <p:spPr/>
        <p:txBody>
          <a:bodyPr/>
          <a:lstStyle/>
          <a:p>
            <a:r>
              <a:rPr lang="en-US" dirty="0"/>
              <a:t>Field of View</a:t>
            </a:r>
          </a:p>
        </p:txBody>
      </p:sp>
      <p:sp>
        <p:nvSpPr>
          <p:cNvPr id="3" name="Content Placeholder 2">
            <a:extLst>
              <a:ext uri="{FF2B5EF4-FFF2-40B4-BE49-F238E27FC236}">
                <a16:creationId xmlns:a16="http://schemas.microsoft.com/office/drawing/2014/main" id="{EECCDF4F-78B5-49BA-9D91-D08F7FFA8720}"/>
              </a:ext>
            </a:extLst>
          </p:cNvPr>
          <p:cNvSpPr>
            <a:spLocks noGrp="1"/>
          </p:cNvSpPr>
          <p:nvPr>
            <p:ph idx="1"/>
          </p:nvPr>
        </p:nvSpPr>
        <p:spPr/>
        <p:txBody>
          <a:bodyPr/>
          <a:lstStyle/>
          <a:p>
            <a:r>
              <a:rPr lang="en-US" dirty="0"/>
              <a:t>AFOV = Apparent Field of View</a:t>
            </a:r>
          </a:p>
          <a:p>
            <a:r>
              <a:rPr lang="en-US" dirty="0"/>
              <a:t>TFOV = True Field of View</a:t>
            </a:r>
          </a:p>
          <a:p>
            <a:endParaRPr lang="en-US" dirty="0"/>
          </a:p>
          <a:p>
            <a:r>
              <a:rPr lang="en-US" dirty="0"/>
              <a:t>Eyepieces are specified in AFOV.</a:t>
            </a:r>
          </a:p>
          <a:p>
            <a:r>
              <a:rPr lang="en-US" dirty="0"/>
              <a:t>More AFOV produces more TFOV. </a:t>
            </a:r>
          </a:p>
          <a:p>
            <a:r>
              <a:rPr lang="en-US" dirty="0"/>
              <a:t>More AFOV gives you the effect of looking through a wide picture window. </a:t>
            </a:r>
          </a:p>
        </p:txBody>
      </p:sp>
    </p:spTree>
    <p:extLst>
      <p:ext uri="{BB962C8B-B14F-4D97-AF65-F5344CB8AC3E}">
        <p14:creationId xmlns:p14="http://schemas.microsoft.com/office/powerpoint/2010/main" val="394145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9B99-B4D1-4186-A8C3-7B7475E38D4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F9F4DA5-1660-4865-B4B7-32586223608E}"/>
              </a:ext>
            </a:extLst>
          </p:cNvPr>
          <p:cNvPicPr>
            <a:picLocks noGrp="1" noChangeAspect="1"/>
          </p:cNvPicPr>
          <p:nvPr>
            <p:ph idx="1"/>
          </p:nvPr>
        </p:nvPicPr>
        <p:blipFill>
          <a:blip r:embed="rId2"/>
          <a:stretch>
            <a:fillRect/>
          </a:stretch>
        </p:blipFill>
        <p:spPr>
          <a:xfrm>
            <a:off x="355107" y="365125"/>
            <a:ext cx="11452194" cy="6127750"/>
          </a:xfrm>
          <a:prstGeom prst="rect">
            <a:avLst/>
          </a:prstGeom>
        </p:spPr>
      </p:pic>
    </p:spTree>
    <p:extLst>
      <p:ext uri="{BB962C8B-B14F-4D97-AF65-F5344CB8AC3E}">
        <p14:creationId xmlns:p14="http://schemas.microsoft.com/office/powerpoint/2010/main" val="3364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7662-9B79-4884-B0C0-E222BD21D6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34023A-AA3A-4BD3-8796-75B1540CF62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4943E3C-84FE-4977-A4AF-23990F30DE3F}"/>
              </a:ext>
            </a:extLst>
          </p:cNvPr>
          <p:cNvPicPr>
            <a:picLocks noChangeAspect="1"/>
          </p:cNvPicPr>
          <p:nvPr/>
        </p:nvPicPr>
        <p:blipFill>
          <a:blip r:embed="rId2"/>
          <a:stretch>
            <a:fillRect/>
          </a:stretch>
        </p:blipFill>
        <p:spPr>
          <a:xfrm>
            <a:off x="290512" y="142875"/>
            <a:ext cx="11610975" cy="6572250"/>
          </a:xfrm>
          <a:prstGeom prst="rect">
            <a:avLst/>
          </a:prstGeom>
        </p:spPr>
      </p:pic>
    </p:spTree>
    <p:extLst>
      <p:ext uri="{BB962C8B-B14F-4D97-AF65-F5344CB8AC3E}">
        <p14:creationId xmlns:p14="http://schemas.microsoft.com/office/powerpoint/2010/main" val="115431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50D9-12B2-4841-BDC4-C00449C2EB35}"/>
              </a:ext>
            </a:extLst>
          </p:cNvPr>
          <p:cNvSpPr>
            <a:spLocks noGrp="1"/>
          </p:cNvSpPr>
          <p:nvPr>
            <p:ph type="title"/>
          </p:nvPr>
        </p:nvSpPr>
        <p:spPr/>
        <p:txBody>
          <a:bodyPr/>
          <a:lstStyle/>
          <a:p>
            <a:r>
              <a:rPr lang="en-US" dirty="0"/>
              <a:t>Calculating TFOV</a:t>
            </a:r>
          </a:p>
        </p:txBody>
      </p:sp>
      <p:sp>
        <p:nvSpPr>
          <p:cNvPr id="3" name="Content Placeholder 2">
            <a:extLst>
              <a:ext uri="{FF2B5EF4-FFF2-40B4-BE49-F238E27FC236}">
                <a16:creationId xmlns:a16="http://schemas.microsoft.com/office/drawing/2014/main" id="{99B57E7B-8580-4540-92AA-19E72A1DFBE3}"/>
              </a:ext>
            </a:extLst>
          </p:cNvPr>
          <p:cNvSpPr>
            <a:spLocks noGrp="1"/>
          </p:cNvSpPr>
          <p:nvPr>
            <p:ph idx="1"/>
          </p:nvPr>
        </p:nvSpPr>
        <p:spPr/>
        <p:txBody>
          <a:bodyPr>
            <a:normAutofit fontScale="85000" lnSpcReduction="20000"/>
          </a:bodyPr>
          <a:lstStyle/>
          <a:p>
            <a:pPr marL="0" indent="0">
              <a:buNone/>
            </a:pPr>
            <a:r>
              <a:rPr lang="en-US" dirty="0"/>
              <a:t>TFOV Formula</a:t>
            </a:r>
          </a:p>
          <a:p>
            <a:r>
              <a:rPr lang="en-US" dirty="0"/>
              <a:t>TFOV = Eyepiece AFOV ÷ Magnification</a:t>
            </a:r>
          </a:p>
          <a:p>
            <a:pPr marL="0" indent="0">
              <a:buNone/>
            </a:pPr>
            <a:r>
              <a:rPr lang="en-US" dirty="0"/>
              <a:t>Examples:</a:t>
            </a:r>
          </a:p>
          <a:p>
            <a:pPr marL="0" indent="0">
              <a:buNone/>
            </a:pPr>
            <a:r>
              <a:rPr lang="en-US" dirty="0"/>
              <a:t>	Ethos Ultra Widefield</a:t>
            </a:r>
          </a:p>
          <a:p>
            <a:pPr marL="0" indent="0">
              <a:buNone/>
            </a:pPr>
            <a:r>
              <a:rPr lang="en-US" dirty="0"/>
              <a:t>	17° = 100 ÷ 16 (Refractor)</a:t>
            </a:r>
          </a:p>
          <a:p>
            <a:pPr marL="0" indent="0">
              <a:buNone/>
            </a:pPr>
            <a:r>
              <a:rPr lang="en-US" dirty="0"/>
              <a:t>	1.4° = 100 ÷ 34 (Newtonian)</a:t>
            </a:r>
          </a:p>
          <a:p>
            <a:pPr marL="0" indent="0">
              <a:buNone/>
            </a:pPr>
            <a:r>
              <a:rPr lang="en-US" dirty="0"/>
              <a:t>	0.6° = 100 ÷ 48 (SCT)</a:t>
            </a:r>
          </a:p>
          <a:p>
            <a:pPr marL="0" indent="0">
              <a:buNone/>
            </a:pPr>
            <a:r>
              <a:rPr lang="en-US" dirty="0"/>
              <a:t>	Super</a:t>
            </a:r>
            <a:r>
              <a:rPr lang="en-US" i="1" dirty="0"/>
              <a:t> </a:t>
            </a:r>
            <a:r>
              <a:rPr lang="en-US" dirty="0" err="1"/>
              <a:t>Plössl</a:t>
            </a:r>
            <a:r>
              <a:rPr lang="en-US" dirty="0"/>
              <a:t> </a:t>
            </a:r>
          </a:p>
          <a:p>
            <a:pPr marL="0" indent="0">
              <a:buNone/>
            </a:pPr>
            <a:r>
              <a:rPr lang="en-US" dirty="0"/>
              <a:t>	9.7° = 56 ÷ 16 (Refractor)</a:t>
            </a:r>
          </a:p>
          <a:p>
            <a:pPr marL="0" indent="0">
              <a:buNone/>
            </a:pPr>
            <a:r>
              <a:rPr lang="en-US" dirty="0"/>
              <a:t>	0.8° = 56 ÷ 34 (Newtonian)</a:t>
            </a:r>
          </a:p>
          <a:p>
            <a:pPr marL="0" indent="0">
              <a:buNone/>
            </a:pPr>
            <a:r>
              <a:rPr lang="en-US" dirty="0"/>
              <a:t>	0.4° = 56 ÷ 48 (SCT)</a:t>
            </a:r>
          </a:p>
          <a:p>
            <a:endParaRPr lang="en-US" dirty="0"/>
          </a:p>
        </p:txBody>
      </p:sp>
    </p:spTree>
    <p:extLst>
      <p:ext uri="{BB962C8B-B14F-4D97-AF65-F5344CB8AC3E}">
        <p14:creationId xmlns:p14="http://schemas.microsoft.com/office/powerpoint/2010/main" val="20528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additive="base">
                                        <p:cTn id="3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BBEC-5906-4102-88F7-0D048696197D}"/>
              </a:ext>
            </a:extLst>
          </p:cNvPr>
          <p:cNvSpPr>
            <a:spLocks noGrp="1"/>
          </p:cNvSpPr>
          <p:nvPr>
            <p:ph type="title"/>
          </p:nvPr>
        </p:nvSpPr>
        <p:spPr/>
        <p:txBody>
          <a:bodyPr/>
          <a:lstStyle/>
          <a:p>
            <a:r>
              <a:rPr lang="en-US" dirty="0"/>
              <a:t>Eye Relief</a:t>
            </a:r>
          </a:p>
        </p:txBody>
      </p:sp>
      <p:sp>
        <p:nvSpPr>
          <p:cNvPr id="3" name="Content Placeholder 2">
            <a:extLst>
              <a:ext uri="{FF2B5EF4-FFF2-40B4-BE49-F238E27FC236}">
                <a16:creationId xmlns:a16="http://schemas.microsoft.com/office/drawing/2014/main" id="{4FD528B6-CB06-4F20-A1E3-1309055EE1B4}"/>
              </a:ext>
            </a:extLst>
          </p:cNvPr>
          <p:cNvSpPr>
            <a:spLocks noGrp="1"/>
          </p:cNvSpPr>
          <p:nvPr>
            <p:ph idx="1"/>
          </p:nvPr>
        </p:nvSpPr>
        <p:spPr/>
        <p:txBody>
          <a:bodyPr/>
          <a:lstStyle/>
          <a:p>
            <a:r>
              <a:rPr lang="en-US" dirty="0"/>
              <a:t>Distance from the eyepieces rear most piece of glass to eye for optimum viewing.</a:t>
            </a:r>
          </a:p>
          <a:p>
            <a:r>
              <a:rPr lang="en-US" dirty="0"/>
              <a:t>Higher magnification normally means lower or less eye relief.</a:t>
            </a:r>
          </a:p>
          <a:p>
            <a:r>
              <a:rPr lang="en-US" dirty="0"/>
              <a:t>Longer eye relief means more comfort in viewing.</a:t>
            </a:r>
          </a:p>
          <a:p>
            <a:r>
              <a:rPr lang="en-US" dirty="0"/>
              <a:t>With eye relief of 17mm or more, the observer can wear glasses while observing.</a:t>
            </a:r>
          </a:p>
        </p:txBody>
      </p:sp>
    </p:spTree>
    <p:extLst>
      <p:ext uri="{BB962C8B-B14F-4D97-AF65-F5344CB8AC3E}">
        <p14:creationId xmlns:p14="http://schemas.microsoft.com/office/powerpoint/2010/main" val="372381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397D-6F84-4174-AF27-74CAE702B9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A7AE35-F3E3-4C55-A670-B7E819A79A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522" y="275208"/>
            <a:ext cx="10448278" cy="6436310"/>
          </a:xfrm>
        </p:spPr>
      </p:pic>
    </p:spTree>
    <p:extLst>
      <p:ext uri="{BB962C8B-B14F-4D97-AF65-F5344CB8AC3E}">
        <p14:creationId xmlns:p14="http://schemas.microsoft.com/office/powerpoint/2010/main" val="70512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5627-D5E9-4D6F-A3E3-A8710998D36B}"/>
              </a:ext>
            </a:extLst>
          </p:cNvPr>
          <p:cNvSpPr>
            <a:spLocks noGrp="1"/>
          </p:cNvSpPr>
          <p:nvPr>
            <p:ph type="title"/>
          </p:nvPr>
        </p:nvSpPr>
        <p:spPr/>
        <p:txBody>
          <a:bodyPr/>
          <a:lstStyle/>
          <a:p>
            <a:r>
              <a:rPr lang="en-US" dirty="0"/>
              <a:t>Eyepiece Magnifiers or </a:t>
            </a:r>
            <a:r>
              <a:rPr lang="en-US" dirty="0" err="1"/>
              <a:t>Barlows</a:t>
            </a:r>
            <a:endParaRPr lang="en-US" dirty="0"/>
          </a:p>
        </p:txBody>
      </p:sp>
      <p:sp>
        <p:nvSpPr>
          <p:cNvPr id="3" name="Content Placeholder 2">
            <a:extLst>
              <a:ext uri="{FF2B5EF4-FFF2-40B4-BE49-F238E27FC236}">
                <a16:creationId xmlns:a16="http://schemas.microsoft.com/office/drawing/2014/main" id="{94841572-ACE1-47CC-AB30-6D92D11D1F0C}"/>
              </a:ext>
            </a:extLst>
          </p:cNvPr>
          <p:cNvSpPr>
            <a:spLocks noGrp="1"/>
          </p:cNvSpPr>
          <p:nvPr>
            <p:ph idx="1"/>
          </p:nvPr>
        </p:nvSpPr>
        <p:spPr/>
        <p:txBody>
          <a:bodyPr/>
          <a:lstStyle/>
          <a:p>
            <a:r>
              <a:rPr lang="en-US" dirty="0"/>
              <a:t>Increase magnification</a:t>
            </a:r>
          </a:p>
          <a:p>
            <a:r>
              <a:rPr lang="en-US" dirty="0"/>
              <a:t>Increases focal length</a:t>
            </a:r>
          </a:p>
          <a:p>
            <a:r>
              <a:rPr lang="en-US" dirty="0"/>
              <a:t>Maintains eye relief</a:t>
            </a:r>
          </a:p>
          <a:p>
            <a:r>
              <a:rPr lang="en-US" dirty="0"/>
              <a:t>Adds some distortion because of additional optical elements.</a:t>
            </a:r>
          </a:p>
        </p:txBody>
      </p:sp>
    </p:spTree>
    <p:extLst>
      <p:ext uri="{BB962C8B-B14F-4D97-AF65-F5344CB8AC3E}">
        <p14:creationId xmlns:p14="http://schemas.microsoft.com/office/powerpoint/2010/main" val="357712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0855-4891-46B3-9344-F23EB732D7B8}"/>
              </a:ext>
            </a:extLst>
          </p:cNvPr>
          <p:cNvSpPr>
            <a:spLocks noGrp="1"/>
          </p:cNvSpPr>
          <p:nvPr>
            <p:ph type="title"/>
          </p:nvPr>
        </p:nvSpPr>
        <p:spPr/>
        <p:txBody>
          <a:bodyPr/>
          <a:lstStyle/>
          <a:p>
            <a:r>
              <a:rPr lang="en-US" dirty="0"/>
              <a:t>Telescope Specs.</a:t>
            </a:r>
          </a:p>
        </p:txBody>
      </p:sp>
      <p:pic>
        <p:nvPicPr>
          <p:cNvPr id="6" name="Content Placeholder 5">
            <a:extLst>
              <a:ext uri="{FF2B5EF4-FFF2-40B4-BE49-F238E27FC236}">
                <a16:creationId xmlns:a16="http://schemas.microsoft.com/office/drawing/2014/main" id="{CA20A8AF-D14F-47F4-BE58-9B16752D2108}"/>
              </a:ext>
            </a:extLst>
          </p:cNvPr>
          <p:cNvPicPr>
            <a:picLocks noGrp="1" noChangeAspect="1"/>
          </p:cNvPicPr>
          <p:nvPr>
            <p:ph idx="1"/>
          </p:nvPr>
        </p:nvPicPr>
        <p:blipFill>
          <a:blip r:embed="rId2"/>
          <a:stretch>
            <a:fillRect/>
          </a:stretch>
        </p:blipFill>
        <p:spPr>
          <a:xfrm>
            <a:off x="0" y="1420704"/>
            <a:ext cx="5168894" cy="5075761"/>
          </a:xfrm>
          <a:prstGeom prst="rect">
            <a:avLst/>
          </a:prstGeom>
        </p:spPr>
      </p:pic>
      <p:pic>
        <p:nvPicPr>
          <p:cNvPr id="8" name="Picture 7">
            <a:extLst>
              <a:ext uri="{FF2B5EF4-FFF2-40B4-BE49-F238E27FC236}">
                <a16:creationId xmlns:a16="http://schemas.microsoft.com/office/drawing/2014/main" id="{EFB03F91-03B2-475E-A2DC-049B5E1C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606" y="38548"/>
            <a:ext cx="5051394" cy="2841409"/>
          </a:xfrm>
          <a:prstGeom prst="rect">
            <a:avLst/>
          </a:prstGeom>
        </p:spPr>
      </p:pic>
      <p:pic>
        <p:nvPicPr>
          <p:cNvPr id="10" name="Picture 9">
            <a:extLst>
              <a:ext uri="{FF2B5EF4-FFF2-40B4-BE49-F238E27FC236}">
                <a16:creationId xmlns:a16="http://schemas.microsoft.com/office/drawing/2014/main" id="{BA40C404-173C-4AAD-95F1-18BE9C0E5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961" y="2892641"/>
            <a:ext cx="5948039" cy="3965359"/>
          </a:xfrm>
          <a:prstGeom prst="rect">
            <a:avLst/>
          </a:prstGeom>
        </p:spPr>
      </p:pic>
    </p:spTree>
    <p:extLst>
      <p:ext uri="{BB962C8B-B14F-4D97-AF65-F5344CB8AC3E}">
        <p14:creationId xmlns:p14="http://schemas.microsoft.com/office/powerpoint/2010/main" val="1680123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417B-BC14-4D29-988C-B27F34A764AA}"/>
              </a:ext>
            </a:extLst>
          </p:cNvPr>
          <p:cNvSpPr>
            <a:spLocks noGrp="1"/>
          </p:cNvSpPr>
          <p:nvPr>
            <p:ph type="title"/>
          </p:nvPr>
        </p:nvSpPr>
        <p:spPr/>
        <p:txBody>
          <a:bodyPr/>
          <a:lstStyle/>
          <a:p>
            <a:r>
              <a:rPr lang="en-US" dirty="0"/>
              <a:t>Eyepiece Diameter</a:t>
            </a:r>
          </a:p>
        </p:txBody>
      </p:sp>
      <p:sp>
        <p:nvSpPr>
          <p:cNvPr id="3" name="Content Placeholder 2">
            <a:extLst>
              <a:ext uri="{FF2B5EF4-FFF2-40B4-BE49-F238E27FC236}">
                <a16:creationId xmlns:a16="http://schemas.microsoft.com/office/drawing/2014/main" id="{C474150F-9913-4526-8872-4CDCB196564D}"/>
              </a:ext>
            </a:extLst>
          </p:cNvPr>
          <p:cNvSpPr>
            <a:spLocks noGrp="1"/>
          </p:cNvSpPr>
          <p:nvPr>
            <p:ph idx="1"/>
          </p:nvPr>
        </p:nvSpPr>
        <p:spPr/>
        <p:txBody>
          <a:bodyPr>
            <a:normAutofit lnSpcReduction="10000"/>
          </a:bodyPr>
          <a:lstStyle/>
          <a:p>
            <a:r>
              <a:rPr lang="en-US" dirty="0"/>
              <a:t>0.96 inches (department store or toy telescopes)</a:t>
            </a:r>
          </a:p>
          <a:p>
            <a:r>
              <a:rPr lang="en-US" dirty="0"/>
              <a:t>1.25 inches</a:t>
            </a:r>
          </a:p>
          <a:p>
            <a:r>
              <a:rPr lang="en-US" dirty="0"/>
              <a:t>2 inches</a:t>
            </a:r>
          </a:p>
          <a:p>
            <a:r>
              <a:rPr lang="en-US" dirty="0"/>
              <a:t>3 inches (professional or research grade)</a:t>
            </a:r>
          </a:p>
          <a:p>
            <a:endParaRPr lang="en-US" dirty="0"/>
          </a:p>
          <a:p>
            <a:r>
              <a:rPr lang="en-US" dirty="0"/>
              <a:t>With an eyepiece </a:t>
            </a:r>
            <a:r>
              <a:rPr lang="en-US" dirty="0" err="1"/>
              <a:t>fl</a:t>
            </a:r>
            <a:r>
              <a:rPr lang="en-US" dirty="0"/>
              <a:t> below 14mm a 2” provides little or no benefit.</a:t>
            </a:r>
          </a:p>
          <a:p>
            <a:r>
              <a:rPr lang="en-US" dirty="0"/>
              <a:t>With an eyepiece </a:t>
            </a:r>
            <a:r>
              <a:rPr lang="en-US" dirty="0" err="1"/>
              <a:t>fl</a:t>
            </a:r>
            <a:r>
              <a:rPr lang="en-US" dirty="0"/>
              <a:t> 14mm and above, 1.25” eyepiece may be losing some available light.</a:t>
            </a:r>
          </a:p>
          <a:p>
            <a:r>
              <a:rPr lang="en-US" dirty="0"/>
              <a:t>It depends on the AFOV of the eyepiece.</a:t>
            </a:r>
          </a:p>
        </p:txBody>
      </p:sp>
    </p:spTree>
    <p:extLst>
      <p:ext uri="{BB962C8B-B14F-4D97-AF65-F5344CB8AC3E}">
        <p14:creationId xmlns:p14="http://schemas.microsoft.com/office/powerpoint/2010/main" val="413299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25BA-130B-42E3-8D9F-0352904F1602}"/>
              </a:ext>
            </a:extLst>
          </p:cNvPr>
          <p:cNvSpPr>
            <a:spLocks noGrp="1"/>
          </p:cNvSpPr>
          <p:nvPr>
            <p:ph type="title"/>
          </p:nvPr>
        </p:nvSpPr>
        <p:spPr/>
        <p:txBody>
          <a:bodyPr/>
          <a:lstStyle/>
          <a:p>
            <a:r>
              <a:rPr lang="en-US" dirty="0"/>
              <a:t>Coatings and Edge Blacking</a:t>
            </a:r>
          </a:p>
        </p:txBody>
      </p:sp>
      <p:sp>
        <p:nvSpPr>
          <p:cNvPr id="3" name="Content Placeholder 2">
            <a:extLst>
              <a:ext uri="{FF2B5EF4-FFF2-40B4-BE49-F238E27FC236}">
                <a16:creationId xmlns:a16="http://schemas.microsoft.com/office/drawing/2014/main" id="{8E556610-E3C4-4472-B502-FAC9826D3027}"/>
              </a:ext>
            </a:extLst>
          </p:cNvPr>
          <p:cNvSpPr>
            <a:spLocks noGrp="1"/>
          </p:cNvSpPr>
          <p:nvPr>
            <p:ph idx="1"/>
          </p:nvPr>
        </p:nvSpPr>
        <p:spPr/>
        <p:txBody>
          <a:bodyPr>
            <a:normAutofit lnSpcReduction="10000"/>
          </a:bodyPr>
          <a:lstStyle/>
          <a:p>
            <a:pPr marL="0" indent="0">
              <a:buNone/>
            </a:pPr>
            <a:r>
              <a:rPr lang="en-US" dirty="0"/>
              <a:t>Coatings increase light transmission and reduce reflections.</a:t>
            </a:r>
          </a:p>
          <a:p>
            <a:r>
              <a:rPr lang="en-US" dirty="0"/>
              <a:t>Coated - means at least one of the surfaces has a coating. Usually the one closest to your eye.</a:t>
            </a:r>
          </a:p>
          <a:p>
            <a:r>
              <a:rPr lang="en-US" dirty="0"/>
              <a:t>Multi-coated – means multiple surfaces have a coating. Usually the one closest to your eye and the one furthest away.</a:t>
            </a:r>
          </a:p>
          <a:p>
            <a:r>
              <a:rPr lang="en-US" dirty="0"/>
              <a:t>Fully Multi-coated – All glass surfaces are coated.</a:t>
            </a:r>
          </a:p>
          <a:p>
            <a:endParaRPr lang="en-US" dirty="0"/>
          </a:p>
          <a:p>
            <a:r>
              <a:rPr lang="en-US" dirty="0"/>
              <a:t>Better eyepieces have the edges blackened to prevent reflections.</a:t>
            </a:r>
          </a:p>
          <a:p>
            <a:r>
              <a:rPr lang="en-US" dirty="0" err="1"/>
              <a:t>Ar</a:t>
            </a:r>
            <a:r>
              <a:rPr lang="en-US" dirty="0"/>
              <a:t> and N purged – Eyepieces are assembled in a </a:t>
            </a:r>
            <a:r>
              <a:rPr lang="en-US" dirty="0" err="1"/>
              <a:t>Ar</a:t>
            </a:r>
            <a:r>
              <a:rPr lang="en-US" dirty="0"/>
              <a:t> or N environment to prevent humidity, dew or water in the eyepiece.</a:t>
            </a:r>
          </a:p>
        </p:txBody>
      </p:sp>
    </p:spTree>
    <p:extLst>
      <p:ext uri="{BB962C8B-B14F-4D97-AF65-F5344CB8AC3E}">
        <p14:creationId xmlns:p14="http://schemas.microsoft.com/office/powerpoint/2010/main" val="12349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DD95-E52B-4336-B712-B402A5BC3FAA}"/>
              </a:ext>
            </a:extLst>
          </p:cNvPr>
          <p:cNvSpPr>
            <a:spLocks noGrp="1"/>
          </p:cNvSpPr>
          <p:nvPr>
            <p:ph type="title"/>
          </p:nvPr>
        </p:nvSpPr>
        <p:spPr/>
        <p:txBody>
          <a:bodyPr/>
          <a:lstStyle/>
          <a:p>
            <a:r>
              <a:rPr lang="en-US" dirty="0"/>
              <a:t>What’s inside an Eyepiece</a:t>
            </a:r>
          </a:p>
        </p:txBody>
      </p:sp>
      <p:pic>
        <p:nvPicPr>
          <p:cNvPr id="31" name="Picture 30">
            <a:extLst>
              <a:ext uri="{FF2B5EF4-FFF2-40B4-BE49-F238E27FC236}">
                <a16:creationId xmlns:a16="http://schemas.microsoft.com/office/drawing/2014/main" id="{92A2EE9F-DF2F-4C51-A38B-0B6DC9192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243" y="1688230"/>
            <a:ext cx="1905000" cy="847725"/>
          </a:xfrm>
          <a:prstGeom prst="rect">
            <a:avLst/>
          </a:prstGeom>
        </p:spPr>
      </p:pic>
      <p:pic>
        <p:nvPicPr>
          <p:cNvPr id="35" name="Picture 34">
            <a:extLst>
              <a:ext uri="{FF2B5EF4-FFF2-40B4-BE49-F238E27FC236}">
                <a16:creationId xmlns:a16="http://schemas.microsoft.com/office/drawing/2014/main" id="{09CF217A-C2BA-4768-BA8D-BB8CD7895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687" y="1692352"/>
            <a:ext cx="1905000" cy="847725"/>
          </a:xfrm>
          <a:prstGeom prst="rect">
            <a:avLst/>
          </a:prstGeom>
        </p:spPr>
      </p:pic>
      <p:pic>
        <p:nvPicPr>
          <p:cNvPr id="39" name="Picture 38">
            <a:extLst>
              <a:ext uri="{FF2B5EF4-FFF2-40B4-BE49-F238E27FC236}">
                <a16:creationId xmlns:a16="http://schemas.microsoft.com/office/drawing/2014/main" id="{16DEB5F3-F671-4260-9F25-C68EB8E85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680" y="1683104"/>
            <a:ext cx="1905000" cy="847725"/>
          </a:xfrm>
          <a:prstGeom prst="rect">
            <a:avLst/>
          </a:prstGeom>
        </p:spPr>
      </p:pic>
      <p:pic>
        <p:nvPicPr>
          <p:cNvPr id="41" name="Picture 40">
            <a:extLst>
              <a:ext uri="{FF2B5EF4-FFF2-40B4-BE49-F238E27FC236}">
                <a16:creationId xmlns:a16="http://schemas.microsoft.com/office/drawing/2014/main" id="{B822640E-7488-4FA3-81BB-2BAD82B4C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8911" y="1698647"/>
            <a:ext cx="1904762" cy="847619"/>
          </a:xfrm>
          <a:prstGeom prst="rect">
            <a:avLst/>
          </a:prstGeom>
        </p:spPr>
      </p:pic>
      <p:pic>
        <p:nvPicPr>
          <p:cNvPr id="45" name="Content Placeholder 44">
            <a:extLst>
              <a:ext uri="{FF2B5EF4-FFF2-40B4-BE49-F238E27FC236}">
                <a16:creationId xmlns:a16="http://schemas.microsoft.com/office/drawing/2014/main" id="{041EB19F-98B0-4318-A99C-3213D3544E99}"/>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05023" y="1700871"/>
            <a:ext cx="1904762" cy="847619"/>
          </a:xfrm>
        </p:spPr>
      </p:pic>
      <p:pic>
        <p:nvPicPr>
          <p:cNvPr id="47" name="Picture 46">
            <a:extLst>
              <a:ext uri="{FF2B5EF4-FFF2-40B4-BE49-F238E27FC236}">
                <a16:creationId xmlns:a16="http://schemas.microsoft.com/office/drawing/2014/main" id="{4CD98E2E-195C-4F4D-8BC6-C71A30AC98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4433" y="3138300"/>
            <a:ext cx="1905000" cy="847725"/>
          </a:xfrm>
          <a:prstGeom prst="rect">
            <a:avLst/>
          </a:prstGeom>
        </p:spPr>
      </p:pic>
      <p:pic>
        <p:nvPicPr>
          <p:cNvPr id="49" name="Picture 48">
            <a:extLst>
              <a:ext uri="{FF2B5EF4-FFF2-40B4-BE49-F238E27FC236}">
                <a16:creationId xmlns:a16="http://schemas.microsoft.com/office/drawing/2014/main" id="{33A8BCFD-245F-458D-A3BD-114069C67A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8886" y="3138301"/>
            <a:ext cx="1905000" cy="847725"/>
          </a:xfrm>
          <a:prstGeom prst="rect">
            <a:avLst/>
          </a:prstGeom>
        </p:spPr>
      </p:pic>
      <p:pic>
        <p:nvPicPr>
          <p:cNvPr id="53" name="Picture 52">
            <a:extLst>
              <a:ext uri="{FF2B5EF4-FFF2-40B4-BE49-F238E27FC236}">
                <a16:creationId xmlns:a16="http://schemas.microsoft.com/office/drawing/2014/main" id="{E7DA52B3-DD46-4CCF-A791-5B25DFC810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5587" y="3138301"/>
            <a:ext cx="1905000" cy="847725"/>
          </a:xfrm>
          <a:prstGeom prst="rect">
            <a:avLst/>
          </a:prstGeom>
        </p:spPr>
      </p:pic>
      <p:pic>
        <p:nvPicPr>
          <p:cNvPr id="55" name="Picture 54">
            <a:extLst>
              <a:ext uri="{FF2B5EF4-FFF2-40B4-BE49-F238E27FC236}">
                <a16:creationId xmlns:a16="http://schemas.microsoft.com/office/drawing/2014/main" id="{233A8BF9-4029-428C-BACA-DA8B63927B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9187" y="3138301"/>
            <a:ext cx="1905000" cy="847725"/>
          </a:xfrm>
          <a:prstGeom prst="rect">
            <a:avLst/>
          </a:prstGeom>
        </p:spPr>
      </p:pic>
      <p:pic>
        <p:nvPicPr>
          <p:cNvPr id="61" name="Picture 60">
            <a:extLst>
              <a:ext uri="{FF2B5EF4-FFF2-40B4-BE49-F238E27FC236}">
                <a16:creationId xmlns:a16="http://schemas.microsoft.com/office/drawing/2014/main" id="{ED1BA04D-77DC-4A91-BF8E-6025C41834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6687" y="4849750"/>
            <a:ext cx="1905000" cy="904875"/>
          </a:xfrm>
          <a:prstGeom prst="rect">
            <a:avLst/>
          </a:prstGeom>
        </p:spPr>
      </p:pic>
      <p:pic>
        <p:nvPicPr>
          <p:cNvPr id="4" name="Picture 3">
            <a:extLst>
              <a:ext uri="{FF2B5EF4-FFF2-40B4-BE49-F238E27FC236}">
                <a16:creationId xmlns:a16="http://schemas.microsoft.com/office/drawing/2014/main" id="{D247B2DE-F5A3-42B8-A051-6376B7F3D3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7052" y="4897482"/>
            <a:ext cx="1904762" cy="857143"/>
          </a:xfrm>
          <a:prstGeom prst="rect">
            <a:avLst/>
          </a:prstGeom>
        </p:spPr>
      </p:pic>
      <p:pic>
        <p:nvPicPr>
          <p:cNvPr id="6" name="Picture 5">
            <a:extLst>
              <a:ext uri="{FF2B5EF4-FFF2-40B4-BE49-F238E27FC236}">
                <a16:creationId xmlns:a16="http://schemas.microsoft.com/office/drawing/2014/main" id="{94F80861-F536-498E-9E37-F34BE0B5E8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13673" y="4899700"/>
            <a:ext cx="1904762" cy="857143"/>
          </a:xfrm>
          <a:prstGeom prst="rect">
            <a:avLst/>
          </a:prstGeom>
        </p:spPr>
      </p:pic>
    </p:spTree>
    <p:extLst>
      <p:ext uri="{BB962C8B-B14F-4D97-AF65-F5344CB8AC3E}">
        <p14:creationId xmlns:p14="http://schemas.microsoft.com/office/powerpoint/2010/main" val="369344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64CCCD-5377-4AD4-98C1-ECFADF5AC9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158" y="142290"/>
            <a:ext cx="9104369" cy="65936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0664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8AA5-2B63-40FD-9652-5FB3F9FB33F1}"/>
              </a:ext>
            </a:extLst>
          </p:cNvPr>
          <p:cNvSpPr>
            <a:spLocks noGrp="1"/>
          </p:cNvSpPr>
          <p:nvPr>
            <p:ph type="title"/>
          </p:nvPr>
        </p:nvSpPr>
        <p:spPr/>
        <p:txBody>
          <a:bodyPr/>
          <a:lstStyle/>
          <a:p>
            <a:r>
              <a:rPr lang="en-US" b="1" dirty="0"/>
              <a:t>Eyepiece characteristics</a:t>
            </a:r>
            <a:endParaRPr lang="en-US" dirty="0"/>
          </a:p>
        </p:txBody>
      </p:sp>
      <p:sp>
        <p:nvSpPr>
          <p:cNvPr id="3" name="Content Placeholder 2">
            <a:extLst>
              <a:ext uri="{FF2B5EF4-FFF2-40B4-BE49-F238E27FC236}">
                <a16:creationId xmlns:a16="http://schemas.microsoft.com/office/drawing/2014/main" id="{84E39670-3AC9-4336-AA4E-02204FD32BB6}"/>
              </a:ext>
            </a:extLst>
          </p:cNvPr>
          <p:cNvSpPr>
            <a:spLocks noGrp="1"/>
          </p:cNvSpPr>
          <p:nvPr>
            <p:ph idx="1"/>
          </p:nvPr>
        </p:nvSpPr>
        <p:spPr/>
        <p:txBody>
          <a:bodyPr>
            <a:normAutofit fontScale="47500" lnSpcReduction="20000"/>
          </a:bodyPr>
          <a:lstStyle/>
          <a:p>
            <a:r>
              <a:rPr lang="en-US" b="1" dirty="0"/>
              <a:t>Number of lens elements:</a:t>
            </a:r>
            <a:r>
              <a:rPr lang="en-US" dirty="0"/>
              <a:t> typically, more lenses in an eyepiece mean sharper images, and/or a wider field of view, and/or longer eye relief . . . although sometimes with a loss of contrast compared to simpler eyepieces.</a:t>
            </a:r>
          </a:p>
          <a:p>
            <a:r>
              <a:rPr lang="en-US" b="1" dirty="0"/>
              <a:t>Sharpness:</a:t>
            </a:r>
            <a:r>
              <a:rPr lang="en-US" dirty="0"/>
              <a:t> how well the eyepiece concentrates the light of a star into a point at the center of the field; how crisply defined lunar and planetary details appear; how cleanly binary stars are split.</a:t>
            </a:r>
          </a:p>
          <a:p>
            <a:r>
              <a:rPr lang="en-US" b="1" dirty="0"/>
              <a:t>Astigmatism:</a:t>
            </a:r>
            <a:r>
              <a:rPr lang="en-US" dirty="0"/>
              <a:t> an aberration that turns stars into fuzzy oblongs instead of points, particularly towards the edge of the field. The oblongs point towards the center of the eyepiece field on one side of focus, but are at right angles to the center on the other side of focus. Not to be confused with field curvature, below.</a:t>
            </a:r>
          </a:p>
          <a:p>
            <a:r>
              <a:rPr lang="en-US" b="1" dirty="0"/>
              <a:t>Color correction:</a:t>
            </a:r>
            <a:r>
              <a:rPr lang="en-US" dirty="0"/>
              <a:t> how free an eyepiece is from colored halos around stars at the edge of the field, false color in planetary images, or stars that change color as they move from the center to the edges of the field.</a:t>
            </a:r>
          </a:p>
          <a:p>
            <a:r>
              <a:rPr lang="en-US" b="1" dirty="0"/>
              <a:t>Ghosting:</a:t>
            </a:r>
            <a:r>
              <a:rPr lang="en-US" dirty="0"/>
              <a:t> a flare of unwanted light around bright objects, or faint multiple images of bright objects, due to internal eyepiece reflections.</a:t>
            </a:r>
          </a:p>
          <a:p>
            <a:r>
              <a:rPr lang="en-US" b="1" dirty="0"/>
              <a:t>Field curvature:</a:t>
            </a:r>
            <a:r>
              <a:rPr lang="en-US" dirty="0"/>
              <a:t> an inability to bring the center and edge of the field into focus at the same time, with the edge out of focus with the stars bloated when the center is sharply focused and vice-versa. Not to be confused with astigmatism, above, in which the stars change into ovals at the edge of the field.</a:t>
            </a:r>
          </a:p>
          <a:p>
            <a:r>
              <a:rPr lang="en-US" b="1" dirty="0"/>
              <a:t>Distortion:</a:t>
            </a:r>
            <a:r>
              <a:rPr lang="en-US" dirty="0"/>
              <a:t> unequal magnification across the eyepiece field, so that straight lines appear curved; it is barrel distortion if the centers of straight lines bow outwards, and pincushion distortion if the centers bow inwards; excessive distortion can produce an </a:t>
            </a:r>
            <a:r>
              <a:rPr lang="en-US" dirty="0" err="1"/>
              <a:t>annoying"seeing</a:t>
            </a:r>
            <a:r>
              <a:rPr lang="en-US" dirty="0"/>
              <a:t> through a goldfish bowl" effect when panning across a star field. </a:t>
            </a:r>
          </a:p>
          <a:p>
            <a:r>
              <a:rPr lang="en-US" b="1" dirty="0"/>
              <a:t>Contrast:</a:t>
            </a:r>
            <a:r>
              <a:rPr lang="en-US" dirty="0"/>
              <a:t> the range from light to dark seen in an eyepiece; high contrast makes the shadows in the bottom of lunar craters black, aids in splitting close binary </a:t>
            </a:r>
            <a:r>
              <a:rPr lang="en-US" dirty="0" err="1"/>
              <a:t>stars,enhances</a:t>
            </a:r>
            <a:r>
              <a:rPr lang="en-US" dirty="0"/>
              <a:t> subtle lunar and planetary detail, and helps ferret out small and faint planetary nebulas against a truly dark sky background; low contrast (due to internal reflections within the eyepiece lenses caused by </a:t>
            </a:r>
            <a:r>
              <a:rPr lang="en-US" dirty="0" err="1"/>
              <a:t>unblackened</a:t>
            </a:r>
            <a:r>
              <a:rPr lang="en-US" dirty="0"/>
              <a:t> lens edges and lesser-quality anti-reflection coatings) shows lunar crater shadows in shades of gray, rather than stark black, and makes subtle planetary and nebula detail more difficult to see. </a:t>
            </a:r>
          </a:p>
          <a:p>
            <a:endParaRPr lang="en-US" dirty="0"/>
          </a:p>
        </p:txBody>
      </p:sp>
    </p:spTree>
    <p:extLst>
      <p:ext uri="{BB962C8B-B14F-4D97-AF65-F5344CB8AC3E}">
        <p14:creationId xmlns:p14="http://schemas.microsoft.com/office/powerpoint/2010/main" val="280160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B5D4-CF36-4CE6-AAAE-356FAB2B561C}"/>
              </a:ext>
            </a:extLst>
          </p:cNvPr>
          <p:cNvSpPr>
            <a:spLocks noGrp="1"/>
          </p:cNvSpPr>
          <p:nvPr>
            <p:ph type="title"/>
          </p:nvPr>
        </p:nvSpPr>
        <p:spPr/>
        <p:txBody>
          <a:bodyPr/>
          <a:lstStyle/>
          <a:p>
            <a:r>
              <a:rPr lang="en-US" b="1" dirty="0"/>
              <a:t>Aberrations</a:t>
            </a:r>
            <a:br>
              <a:rPr lang="en-US" b="1" dirty="0"/>
            </a:br>
            <a:endParaRPr lang="en-US" dirty="0"/>
          </a:p>
        </p:txBody>
      </p:sp>
      <p:sp>
        <p:nvSpPr>
          <p:cNvPr id="3" name="Content Placeholder 2">
            <a:extLst>
              <a:ext uri="{FF2B5EF4-FFF2-40B4-BE49-F238E27FC236}">
                <a16:creationId xmlns:a16="http://schemas.microsoft.com/office/drawing/2014/main" id="{102240D3-EAE0-4BB0-87B1-C4D9CBB01E82}"/>
              </a:ext>
            </a:extLst>
          </p:cNvPr>
          <p:cNvSpPr>
            <a:spLocks noGrp="1"/>
          </p:cNvSpPr>
          <p:nvPr>
            <p:ph idx="1"/>
          </p:nvPr>
        </p:nvSpPr>
        <p:spPr>
          <a:xfrm>
            <a:off x="838200" y="1766656"/>
            <a:ext cx="10515600" cy="4410307"/>
          </a:xfrm>
        </p:spPr>
        <p:txBody>
          <a:bodyPr>
            <a:normAutofit fontScale="47500" lnSpcReduction="20000"/>
          </a:bodyPr>
          <a:lstStyle/>
          <a:p>
            <a:r>
              <a:rPr lang="en-US" dirty="0"/>
              <a:t>Optical aberrations, often mistakenly called distortions, limit the performance of an eyepiece. Generally, the lower the f/number of the telescope, the greater the optical complexity of the eyepiece needed to produce good images. Simple two-element Huygens and Ramsden eyepieces with apparent fields of up to about 40° work quite nicely with high f/number telescopes, but a two-element design cannot be adequately corrected for fields greater than 40° or for low f/ratios.</a:t>
            </a:r>
          </a:p>
          <a:p>
            <a:r>
              <a:rPr lang="en-US" dirty="0"/>
              <a:t>You cannot judge an eyepiece by its name alone. Some orthoscopic eyepieces have a cemented triplet and a single eye lens, while others have two cemented doublets and might just as well be called </a:t>
            </a:r>
            <a:r>
              <a:rPr lang="en-US" dirty="0" err="1"/>
              <a:t>Plössls</a:t>
            </a:r>
            <a:r>
              <a:rPr lang="en-US" dirty="0"/>
              <a:t>. Even </a:t>
            </a:r>
            <a:r>
              <a:rPr lang="en-US" dirty="0" err="1"/>
              <a:t>Plössls</a:t>
            </a:r>
            <a:r>
              <a:rPr lang="en-US" dirty="0"/>
              <a:t> vary in design details from one to another. It is wise to check out an eyepiece before buying it, or at least seek the advice of others (perhaps astronomy club members) who have used them.</a:t>
            </a:r>
          </a:p>
          <a:p>
            <a:r>
              <a:rPr lang="en-US" dirty="0"/>
              <a:t>The following is a list of common problems with eyepieces.</a:t>
            </a:r>
          </a:p>
          <a:p>
            <a:r>
              <a:rPr lang="en-US" b="1" dirty="0"/>
              <a:t>Spherical aberration</a:t>
            </a:r>
            <a:r>
              <a:rPr lang="en-US" dirty="0"/>
              <a:t> causes a softness of the image in the center of the field. It is not usually a problem with eyepieces that have three or more elements unless used with very fast objectives.</a:t>
            </a:r>
          </a:p>
          <a:p>
            <a:r>
              <a:rPr lang="en-US" b="1" dirty="0"/>
              <a:t>Axial color</a:t>
            </a:r>
            <a:r>
              <a:rPr lang="en-US" dirty="0"/>
              <a:t> is the appearance of color fringes around an object at the center of the field. It is rarely a problem with designs using three or more elements, and it is absent from some two-element eyepieces.</a:t>
            </a:r>
          </a:p>
          <a:p>
            <a:r>
              <a:rPr lang="en-US" b="1" dirty="0"/>
              <a:t>Lateral color</a:t>
            </a:r>
            <a:r>
              <a:rPr lang="en-US" dirty="0"/>
              <a:t> is seen as color fringes around objects near the edge of the field. This is difficult to "design out" of an eyepiece and can arise from poor manufacturing as well. This aberration may persist even when the eyepiece is used with objectives of high f/number.</a:t>
            </a:r>
          </a:p>
          <a:p>
            <a:r>
              <a:rPr lang="en-US" b="1" dirty="0"/>
              <a:t>Coma</a:t>
            </a:r>
            <a:r>
              <a:rPr lang="en-US" dirty="0"/>
              <a:t> causes comet-shaped instead of round star images near the edge of the field. It is not usually encountered in good designs.</a:t>
            </a:r>
          </a:p>
          <a:p>
            <a:r>
              <a:rPr lang="en-US" b="1" dirty="0"/>
              <a:t>Astigmatism</a:t>
            </a:r>
            <a:r>
              <a:rPr lang="en-US" dirty="0"/>
              <a:t> causes stars to appear as lines, crosses, or squares at the edge of the field. It is the most significant problem with wide-angle eyepieces, especially with low-f/number telescopes. Using a Barlow lens with the eyepiece will often suppress astigmatism dramatically.</a:t>
            </a:r>
          </a:p>
          <a:p>
            <a:r>
              <a:rPr lang="en-US" b="1" dirty="0"/>
              <a:t>Field curvature</a:t>
            </a:r>
            <a:r>
              <a:rPr lang="en-US" dirty="0"/>
              <a:t> prevents an image from being in focus at the center and edge of the field simultaneously.</a:t>
            </a:r>
          </a:p>
          <a:p>
            <a:r>
              <a:rPr lang="en-US" b="1" dirty="0"/>
              <a:t>Distortion</a:t>
            </a:r>
            <a:r>
              <a:rPr lang="en-US" dirty="0"/>
              <a:t> in an eyepiece makes straight objects look curved. While some eyepieces, especially </a:t>
            </a:r>
            <a:r>
              <a:rPr lang="en-US" dirty="0" err="1"/>
              <a:t>orthoscopics</a:t>
            </a:r>
            <a:r>
              <a:rPr lang="en-US" dirty="0"/>
              <a:t>, are better than others in this regard, distortion is not usually a problem in astronomical viewing. Pincushion or Barrel distortion.</a:t>
            </a:r>
          </a:p>
          <a:p>
            <a:endParaRPr lang="en-US" dirty="0"/>
          </a:p>
        </p:txBody>
      </p:sp>
    </p:spTree>
    <p:extLst>
      <p:ext uri="{BB962C8B-B14F-4D97-AF65-F5344CB8AC3E}">
        <p14:creationId xmlns:p14="http://schemas.microsoft.com/office/powerpoint/2010/main" val="355385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0AF4-7B00-4089-A084-11B8F4BEEEB3}"/>
              </a:ext>
            </a:extLst>
          </p:cNvPr>
          <p:cNvSpPr>
            <a:spLocks noGrp="1"/>
          </p:cNvSpPr>
          <p:nvPr>
            <p:ph type="title"/>
          </p:nvPr>
        </p:nvSpPr>
        <p:spPr/>
        <p:txBody>
          <a:bodyPr/>
          <a:lstStyle/>
          <a:p>
            <a:r>
              <a:rPr lang="en-US" dirty="0"/>
              <a:t>Astigmatism</a:t>
            </a:r>
          </a:p>
        </p:txBody>
      </p:sp>
      <p:graphicFrame>
        <p:nvGraphicFramePr>
          <p:cNvPr id="4" name="Content Placeholder 3">
            <a:extLst>
              <a:ext uri="{FF2B5EF4-FFF2-40B4-BE49-F238E27FC236}">
                <a16:creationId xmlns:a16="http://schemas.microsoft.com/office/drawing/2014/main" id="{02F8AB46-F8F8-4419-8C08-5953D4219B17}"/>
              </a:ext>
            </a:extLst>
          </p:cNvPr>
          <p:cNvGraphicFramePr>
            <a:graphicFrameLocks noGrp="1"/>
          </p:cNvGraphicFramePr>
          <p:nvPr>
            <p:ph idx="1"/>
          </p:nvPr>
        </p:nvGraphicFramePr>
        <p:xfrm>
          <a:off x="838200" y="3681254"/>
          <a:ext cx="10515600" cy="640080"/>
        </p:xfrm>
        <a:graphic>
          <a:graphicData uri="http://schemas.openxmlformats.org/drawingml/2006/table">
            <a:tbl>
              <a:tblPr/>
              <a:tblGrid>
                <a:gridCol w="3505200">
                  <a:extLst>
                    <a:ext uri="{9D8B030D-6E8A-4147-A177-3AD203B41FA5}">
                      <a16:colId xmlns:a16="http://schemas.microsoft.com/office/drawing/2014/main" val="1197870674"/>
                    </a:ext>
                  </a:extLst>
                </a:gridCol>
                <a:gridCol w="3505200">
                  <a:extLst>
                    <a:ext uri="{9D8B030D-6E8A-4147-A177-3AD203B41FA5}">
                      <a16:colId xmlns:a16="http://schemas.microsoft.com/office/drawing/2014/main" val="902068453"/>
                    </a:ext>
                  </a:extLst>
                </a:gridCol>
                <a:gridCol w="3505200">
                  <a:extLst>
                    <a:ext uri="{9D8B030D-6E8A-4147-A177-3AD203B41FA5}">
                      <a16:colId xmlns:a16="http://schemas.microsoft.com/office/drawing/2014/main" val="1891080312"/>
                    </a:ext>
                  </a:extLst>
                </a:gridCol>
              </a:tblGrid>
              <a:tr h="0">
                <a:tc>
                  <a:txBody>
                    <a:bodyPr/>
                    <a:lstStyle/>
                    <a:p>
                      <a:r>
                        <a:rPr lang="en-US"/>
                        <a:t>DIOPTRX™</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dirty="0"/>
                        <a:t>TeleVue.com: Eyepiece Accessories &gt; DIOPTRX™ &gt; Home</a:t>
                      </a:r>
                    </a:p>
                  </a:txBody>
                  <a:tcPr anchor="ctr">
                    <a:lnL>
                      <a:noFill/>
                    </a:lnL>
                    <a:lnR>
                      <a:noFill/>
                    </a:lnR>
                    <a:lnT>
                      <a:noFill/>
                    </a:lnT>
                    <a:lnB>
                      <a:noFill/>
                    </a:lnB>
                  </a:tcPr>
                </a:tc>
                <a:extLst>
                  <a:ext uri="{0D108BD9-81ED-4DB2-BD59-A6C34878D82A}">
                    <a16:rowId xmlns:a16="http://schemas.microsoft.com/office/drawing/2014/main" val="2215178287"/>
                  </a:ext>
                </a:extLst>
              </a:tr>
            </a:tbl>
          </a:graphicData>
        </a:graphic>
      </p:graphicFrame>
      <p:sp>
        <p:nvSpPr>
          <p:cNvPr id="5" name="Rectangle 1">
            <a:extLst>
              <a:ext uri="{FF2B5EF4-FFF2-40B4-BE49-F238E27FC236}">
                <a16:creationId xmlns:a16="http://schemas.microsoft.com/office/drawing/2014/main" id="{BF68ED27-42B9-43CD-A2B2-2A5C03437D51}"/>
              </a:ext>
            </a:extLst>
          </p:cNvPr>
          <p:cNvSpPr>
            <a:spLocks noChangeArrowheads="1"/>
          </p:cNvSpPr>
          <p:nvPr/>
        </p:nvSpPr>
        <p:spPr bwMode="auto">
          <a:xfrm>
            <a:off x="838200" y="1303839"/>
            <a:ext cx="11365612"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0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Benefits of using </a:t>
            </a:r>
            <a:r>
              <a:rPr kumimoji="0" lang="en-US" altLang="en-US" sz="1200" b="0" i="0" u="none" strike="noStrike" cap="none" normalizeH="0" baseline="0" dirty="0" err="1">
                <a:ln>
                  <a:noFill/>
                </a:ln>
                <a:solidFill>
                  <a:schemeClr val="tx1"/>
                </a:solidFill>
                <a:effectLst/>
                <a:latin typeface="Arial" panose="020B0604020202020204" pitchFamily="34" charset="0"/>
              </a:rPr>
              <a:t>Dioptrx</a:t>
            </a:r>
            <a:r>
              <a:rPr kumimoji="0" lang="en-US" altLang="en-US" sz="1200" b="0" i="0" u="none" strike="noStrike" cap="none" normalizeH="0" baseline="0" dirty="0">
                <a:ln>
                  <a:noFill/>
                </a:ln>
                <a:solidFill>
                  <a:schemeClr val="tx1"/>
                </a:solidFill>
                <a:effectLst/>
                <a:latin typeface="Arial" panose="020B0604020202020204" pitchFamily="34" charset="0"/>
              </a:rPr>
              <a:t> over eyeglasses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 You're more likely to see a sharper, higher contrast image, because: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A. The </a:t>
            </a:r>
            <a:r>
              <a:rPr kumimoji="0" lang="en-US" altLang="en-US" sz="1200" b="0" i="0" u="none" strike="noStrike" cap="none" normalizeH="0" baseline="0" dirty="0" err="1">
                <a:ln>
                  <a:noFill/>
                </a:ln>
                <a:solidFill>
                  <a:schemeClr val="tx1"/>
                </a:solidFill>
                <a:effectLst/>
                <a:latin typeface="Arial" panose="020B0604020202020204" pitchFamily="34" charset="0"/>
              </a:rPr>
              <a:t>Dioptrx</a:t>
            </a:r>
            <a:r>
              <a:rPr kumimoji="0" lang="en-US" altLang="en-US" sz="1200" b="0" i="0" u="none" strike="noStrike" cap="none" normalizeH="0" baseline="0" dirty="0">
                <a:ln>
                  <a:noFill/>
                </a:ln>
                <a:solidFill>
                  <a:schemeClr val="tx1"/>
                </a:solidFill>
                <a:effectLst/>
                <a:latin typeface="Arial" panose="020B0604020202020204" pitchFamily="34" charset="0"/>
              </a:rPr>
              <a:t> is always completely aligned to the eyepiece optics, eliminating aberrations from a decentered mismatch of eyeglass power and astigmatic axis.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B. </a:t>
            </a:r>
            <a:r>
              <a:rPr kumimoji="0" lang="en-US" altLang="en-US" sz="1200" b="0" i="0" u="none" strike="noStrike" cap="none" normalizeH="0" baseline="0" dirty="0" err="1">
                <a:ln>
                  <a:noFill/>
                </a:ln>
                <a:solidFill>
                  <a:schemeClr val="tx1"/>
                </a:solidFill>
                <a:effectLst/>
                <a:latin typeface="Arial" panose="020B0604020202020204" pitchFamily="34" charset="0"/>
              </a:rPr>
              <a:t>Dioptrx</a:t>
            </a:r>
            <a:r>
              <a:rPr kumimoji="0" lang="en-US" altLang="en-US" sz="1200" b="0" i="0" u="none" strike="noStrike" cap="none" normalizeH="0" baseline="0" dirty="0">
                <a:ln>
                  <a:noFill/>
                </a:ln>
                <a:solidFill>
                  <a:schemeClr val="tx1"/>
                </a:solidFill>
                <a:effectLst/>
                <a:latin typeface="Arial" panose="020B0604020202020204" pitchFamily="34" charset="0"/>
              </a:rPr>
              <a:t> can be rotated to exactly compensate for the astigmatic axis angle in real time, since both head angle and age can vary your eyesight astigmatic angle.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C. </a:t>
            </a:r>
            <a:r>
              <a:rPr kumimoji="0" lang="en-US" altLang="en-US" sz="1200" b="0" i="0" u="none" strike="noStrike" cap="none" normalizeH="0" baseline="0" dirty="0" err="1">
                <a:ln>
                  <a:noFill/>
                </a:ln>
                <a:solidFill>
                  <a:schemeClr val="tx1"/>
                </a:solidFill>
                <a:effectLst/>
                <a:latin typeface="Arial" panose="020B0604020202020204" pitchFamily="34" charset="0"/>
              </a:rPr>
              <a:t>Dioptrx</a:t>
            </a:r>
            <a:r>
              <a:rPr kumimoji="0" lang="en-US" altLang="en-US" sz="1200" b="0" i="0" u="none" strike="noStrike" cap="none" normalizeH="0" baseline="0" dirty="0">
                <a:ln>
                  <a:noFill/>
                </a:ln>
                <a:solidFill>
                  <a:schemeClr val="tx1"/>
                </a:solidFill>
                <a:effectLst/>
                <a:latin typeface="Arial" panose="020B0604020202020204" pitchFamily="34" charset="0"/>
              </a:rPr>
              <a:t> likely has better multi-coatings than eyeglasses, and certainly is better in transmission and reflection reduction than uncoated eyeglass.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D. </a:t>
            </a:r>
            <a:r>
              <a:rPr kumimoji="0" lang="en-US" altLang="en-US" sz="1200" b="0" i="0" u="none" strike="noStrike" cap="none" normalizeH="0" baseline="0" dirty="0" err="1">
                <a:ln>
                  <a:noFill/>
                </a:ln>
                <a:solidFill>
                  <a:schemeClr val="tx1"/>
                </a:solidFill>
                <a:effectLst/>
                <a:latin typeface="Arial" panose="020B0604020202020204" pitchFamily="34" charset="0"/>
              </a:rPr>
              <a:t>Dioptrx</a:t>
            </a:r>
            <a:r>
              <a:rPr kumimoji="0" lang="en-US" altLang="en-US" sz="1200" b="0" i="0" u="none" strike="noStrike" cap="none" normalizeH="0" baseline="0" dirty="0">
                <a:ln>
                  <a:noFill/>
                </a:ln>
                <a:solidFill>
                  <a:schemeClr val="tx1"/>
                </a:solidFill>
                <a:effectLst/>
                <a:latin typeface="Arial" panose="020B0604020202020204" pitchFamily="34" charset="0"/>
              </a:rPr>
              <a:t> is more likely to be cleaner than eyeglasses, which may have scratches and smudges from constant use and wear and tear.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E. </a:t>
            </a:r>
            <a:r>
              <a:rPr kumimoji="0" lang="en-US" altLang="en-US" sz="1200" b="0" i="0" u="none" strike="noStrike" cap="none" normalizeH="0" baseline="0" dirty="0" err="1">
                <a:ln>
                  <a:noFill/>
                </a:ln>
                <a:solidFill>
                  <a:schemeClr val="tx1"/>
                </a:solidFill>
                <a:effectLst/>
                <a:latin typeface="Arial" panose="020B0604020202020204" pitchFamily="34" charset="0"/>
              </a:rPr>
              <a:t>Dioptrx</a:t>
            </a:r>
            <a:r>
              <a:rPr kumimoji="0" lang="en-US" altLang="en-US" sz="1200" b="0" i="0" u="none" strike="noStrike" cap="none" normalizeH="0" baseline="0" dirty="0">
                <a:ln>
                  <a:noFill/>
                </a:ln>
                <a:solidFill>
                  <a:schemeClr val="tx1"/>
                </a:solidFill>
                <a:effectLst/>
                <a:latin typeface="Arial" panose="020B0604020202020204" pitchFamily="34" charset="0"/>
              </a:rPr>
              <a:t> allows seeing your normal maximum contrast that eyeglasses can diminish (remove your eyeglasses and see how contrast improves in normal vision).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 You're more likely to see the full field in 100° Ethos eyepieces because your eyeglasses are more limiting in "effective eye-relief".</a:t>
            </a:r>
          </a:p>
        </p:txBody>
      </p:sp>
      <p:pic>
        <p:nvPicPr>
          <p:cNvPr id="1026" name="Picture 2" descr="article image">
            <a:extLst>
              <a:ext uri="{FF2B5EF4-FFF2-40B4-BE49-F238E27FC236}">
                <a16:creationId xmlns:a16="http://schemas.microsoft.com/office/drawing/2014/main" id="{C7538EE2-B121-4C32-AC8F-8A2419D79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219" y="427552"/>
            <a:ext cx="318135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televue.com/images/icon/TVLogo_Astig_logp.gif">
            <a:extLst>
              <a:ext uri="{FF2B5EF4-FFF2-40B4-BE49-F238E27FC236}">
                <a16:creationId xmlns:a16="http://schemas.microsoft.com/office/drawing/2014/main" id="{2735BC5B-8EC6-4AF2-A0C2-B5A8EFBE759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1508004"/>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DDE716-D8F0-4F5F-B25E-D45E997A1134}"/>
              </a:ext>
            </a:extLst>
          </p:cNvPr>
          <p:cNvSpPr txBox="1"/>
          <p:nvPr/>
        </p:nvSpPr>
        <p:spPr>
          <a:xfrm>
            <a:off x="838200" y="1405353"/>
            <a:ext cx="5016626" cy="2308324"/>
          </a:xfrm>
          <a:prstGeom prst="rect">
            <a:avLst/>
          </a:prstGeom>
          <a:noFill/>
        </p:spPr>
        <p:txBody>
          <a:bodyPr wrap="square" rtlCol="0">
            <a:spAutoFit/>
          </a:bodyPr>
          <a:lstStyle/>
          <a:p>
            <a:pPr lvl="0" eaLnBrk="0" fontAlgn="base" hangingPunct="0">
              <a:spcBef>
                <a:spcPct val="0"/>
              </a:spcBef>
              <a:spcAft>
                <a:spcPct val="0"/>
              </a:spcAft>
            </a:pPr>
            <a:r>
              <a:rPr lang="en-US" altLang="en-US" sz="1200" dirty="0">
                <a:latin typeface="Arial" panose="020B0604020202020204" pitchFamily="34" charset="0"/>
              </a:rPr>
              <a:t>Got astigmatism? Get the "cure".</a:t>
            </a:r>
          </a:p>
          <a:p>
            <a:pPr lvl="0" eaLnBrk="0" fontAlgn="base" hangingPunct="0">
              <a:spcBef>
                <a:spcPct val="0"/>
              </a:spcBef>
              <a:spcAft>
                <a:spcPct val="0"/>
              </a:spcAft>
            </a:pPr>
            <a:r>
              <a:rPr lang="en-US" altLang="en-US" sz="1200" dirty="0">
                <a:latin typeface="Arial" panose="020B0604020202020204" pitchFamily="34" charset="0"/>
              </a:rPr>
              <a:t>       Your telescope's focuser is used to compensate for your near- or far-sightedness; DIOPTRX™ compensates for your astigmatism. These units attach and lock onto the tops of over 20 long eye-relief Tele Vue eyepieces to achieve the sharpest full-field viewing possible. DIOPTRX™ models are available in ¼ to 3½ diopter (¼ steps from ¼ to 2½ diopters, then ½ diopter steps to 3½-diopters), and are rotatable for tuning to the best orientation. A series of engraved letters on the barrel helps to monitor orientation. Simply choose the DIOPTRX™ model that matches your eyeglass prescription for astigmatism. All lenses are multi-coated glass in anodized aluminum housings with rubber </a:t>
            </a:r>
            <a:r>
              <a:rPr lang="en-US" altLang="en-US" sz="1200" dirty="0" err="1">
                <a:latin typeface="Arial" panose="020B0604020202020204" pitchFamily="34" charset="0"/>
              </a:rPr>
              <a:t>eyeguards</a:t>
            </a:r>
            <a:r>
              <a:rPr lang="en-US" altLang="en-US" sz="1200" dirty="0">
                <a:latin typeface="Arial" panose="020B0604020202020204" pitchFamily="34" charset="0"/>
              </a:rPr>
              <a:t>. </a:t>
            </a:r>
          </a:p>
        </p:txBody>
      </p:sp>
    </p:spTree>
    <p:extLst>
      <p:ext uri="{BB962C8B-B14F-4D97-AF65-F5344CB8AC3E}">
        <p14:creationId xmlns:p14="http://schemas.microsoft.com/office/powerpoint/2010/main" val="2536730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5677-2F98-4395-B767-281989152270}"/>
              </a:ext>
            </a:extLst>
          </p:cNvPr>
          <p:cNvSpPr>
            <a:spLocks noGrp="1"/>
          </p:cNvSpPr>
          <p:nvPr>
            <p:ph type="title"/>
          </p:nvPr>
        </p:nvSpPr>
        <p:spPr/>
        <p:txBody>
          <a:bodyPr/>
          <a:lstStyle/>
          <a:p>
            <a:r>
              <a:rPr lang="en-US" dirty="0"/>
              <a:t>Zoom Eyepiece</a:t>
            </a:r>
          </a:p>
        </p:txBody>
      </p:sp>
      <p:sp>
        <p:nvSpPr>
          <p:cNvPr id="3" name="Content Placeholder 2">
            <a:extLst>
              <a:ext uri="{FF2B5EF4-FFF2-40B4-BE49-F238E27FC236}">
                <a16:creationId xmlns:a16="http://schemas.microsoft.com/office/drawing/2014/main" id="{4FCC1523-1B97-48B9-A3FE-FDAF5E21E635}"/>
              </a:ext>
            </a:extLst>
          </p:cNvPr>
          <p:cNvSpPr>
            <a:spLocks noGrp="1"/>
          </p:cNvSpPr>
          <p:nvPr>
            <p:ph idx="1"/>
          </p:nvPr>
        </p:nvSpPr>
        <p:spPr/>
        <p:txBody>
          <a:bodyPr/>
          <a:lstStyle/>
          <a:p>
            <a:r>
              <a:rPr lang="en-US" dirty="0"/>
              <a:t>Ability to change magnification without changing the eyepiece.</a:t>
            </a:r>
          </a:p>
          <a:p>
            <a:r>
              <a:rPr lang="en-US" dirty="0"/>
              <a:t>Not parfocal, you need to refocus at different magnification.</a:t>
            </a:r>
          </a:p>
          <a:p>
            <a:r>
              <a:rPr lang="en-US" dirty="0"/>
              <a:t>AFOV changes when you zoom in/out.</a:t>
            </a:r>
          </a:p>
          <a:p>
            <a:pPr marL="0" indent="0">
              <a:buNone/>
            </a:pPr>
            <a:r>
              <a:rPr lang="en-US" dirty="0"/>
              <a:t>This is the rough AFOV for the </a:t>
            </a:r>
            <a:r>
              <a:rPr lang="en-US" dirty="0" err="1"/>
              <a:t>Baader</a:t>
            </a:r>
            <a:r>
              <a:rPr lang="en-US" dirty="0"/>
              <a:t> Hyperion zoom.</a:t>
            </a:r>
            <a:br>
              <a:rPr lang="en-US" dirty="0"/>
            </a:br>
            <a:r>
              <a:rPr lang="en-US" dirty="0"/>
              <a:t>24mm = AFOV 42°</a:t>
            </a:r>
            <a:br>
              <a:rPr lang="en-US" dirty="0"/>
            </a:br>
            <a:r>
              <a:rPr lang="en-US" dirty="0"/>
              <a:t>20mm = AFOV 49°</a:t>
            </a:r>
            <a:br>
              <a:rPr lang="en-US" dirty="0"/>
            </a:br>
            <a:r>
              <a:rPr lang="en-US" dirty="0"/>
              <a:t>16mm = AFOV 52°</a:t>
            </a:r>
            <a:br>
              <a:rPr lang="en-US" dirty="0"/>
            </a:br>
            <a:r>
              <a:rPr lang="en-US" dirty="0"/>
              <a:t>12mm = AFOV 58°</a:t>
            </a:r>
            <a:br>
              <a:rPr lang="en-US" dirty="0"/>
            </a:br>
            <a:r>
              <a:rPr lang="en-US" dirty="0"/>
              <a:t>8mm = AFOV 70°</a:t>
            </a:r>
          </a:p>
        </p:txBody>
      </p:sp>
      <p:pic>
        <p:nvPicPr>
          <p:cNvPr id="5" name="Picture 4">
            <a:extLst>
              <a:ext uri="{FF2B5EF4-FFF2-40B4-BE49-F238E27FC236}">
                <a16:creationId xmlns:a16="http://schemas.microsoft.com/office/drawing/2014/main" id="{1E75D1D0-F254-4908-9460-5927CB44A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878" y="2949020"/>
            <a:ext cx="1769937" cy="3362880"/>
          </a:xfrm>
          <a:prstGeom prst="rect">
            <a:avLst/>
          </a:prstGeom>
        </p:spPr>
      </p:pic>
    </p:spTree>
    <p:extLst>
      <p:ext uri="{BB962C8B-B14F-4D97-AF65-F5344CB8AC3E}">
        <p14:creationId xmlns:p14="http://schemas.microsoft.com/office/powerpoint/2010/main" val="153857914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CE24-7D31-45D4-8535-E5CD8CDAEACC}"/>
              </a:ext>
            </a:extLst>
          </p:cNvPr>
          <p:cNvSpPr>
            <a:spLocks noGrp="1"/>
          </p:cNvSpPr>
          <p:nvPr>
            <p:ph type="title"/>
          </p:nvPr>
        </p:nvSpPr>
        <p:spPr/>
        <p:txBody>
          <a:bodyPr/>
          <a:lstStyle/>
          <a:p>
            <a:r>
              <a:rPr lang="en-US" dirty="0" err="1"/>
              <a:t>BinoViewer</a:t>
            </a:r>
            <a:endParaRPr lang="en-US" dirty="0"/>
          </a:p>
        </p:txBody>
      </p:sp>
      <p:sp>
        <p:nvSpPr>
          <p:cNvPr id="3" name="Content Placeholder 2">
            <a:extLst>
              <a:ext uri="{FF2B5EF4-FFF2-40B4-BE49-F238E27FC236}">
                <a16:creationId xmlns:a16="http://schemas.microsoft.com/office/drawing/2014/main" id="{7AEDED83-81A8-47EF-BF62-8C760FF5EB35}"/>
              </a:ext>
            </a:extLst>
          </p:cNvPr>
          <p:cNvSpPr>
            <a:spLocks noGrp="1"/>
          </p:cNvSpPr>
          <p:nvPr>
            <p:ph idx="1"/>
          </p:nvPr>
        </p:nvSpPr>
        <p:spPr>
          <a:xfrm>
            <a:off x="838200" y="1825625"/>
            <a:ext cx="10383175" cy="1441358"/>
          </a:xfrm>
        </p:spPr>
        <p:txBody>
          <a:bodyPr>
            <a:normAutofit fontScale="70000" lnSpcReduction="20000"/>
          </a:bodyPr>
          <a:lstStyle/>
          <a:p>
            <a:r>
              <a:rPr lang="en-US" dirty="0"/>
              <a:t>ADVANTAGES...</a:t>
            </a:r>
            <a:br>
              <a:rPr lang="en-US" dirty="0"/>
            </a:br>
            <a:br>
              <a:rPr lang="en-US" dirty="0"/>
            </a:br>
            <a:r>
              <a:rPr lang="en-US" dirty="0"/>
              <a:t>1) More comfortable and natural observing</a:t>
            </a:r>
            <a:br>
              <a:rPr lang="en-US" dirty="0"/>
            </a:br>
            <a:r>
              <a:rPr lang="en-US" dirty="0"/>
              <a:t>2) Shows more detail (your brain works better with two eyes)</a:t>
            </a:r>
            <a:br>
              <a:rPr lang="en-US" dirty="0"/>
            </a:br>
            <a:br>
              <a:rPr lang="en-US" dirty="0"/>
            </a:br>
            <a:endParaRPr lang="en-US" dirty="0"/>
          </a:p>
        </p:txBody>
      </p:sp>
      <p:pic>
        <p:nvPicPr>
          <p:cNvPr id="5" name="Picture 4">
            <a:extLst>
              <a:ext uri="{FF2B5EF4-FFF2-40B4-BE49-F238E27FC236}">
                <a16:creationId xmlns:a16="http://schemas.microsoft.com/office/drawing/2014/main" id="{862B02DE-78C8-4CE8-A99B-FC685AEEC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755" y="365125"/>
            <a:ext cx="3476597" cy="2218277"/>
          </a:xfrm>
          <a:prstGeom prst="rect">
            <a:avLst/>
          </a:prstGeom>
        </p:spPr>
      </p:pic>
      <p:sp>
        <p:nvSpPr>
          <p:cNvPr id="6" name="TextBox 5">
            <a:extLst>
              <a:ext uri="{FF2B5EF4-FFF2-40B4-BE49-F238E27FC236}">
                <a16:creationId xmlns:a16="http://schemas.microsoft.com/office/drawing/2014/main" id="{6882EBAE-8222-42E8-8B30-1A2933229B5F}"/>
              </a:ext>
            </a:extLst>
          </p:cNvPr>
          <p:cNvSpPr txBox="1"/>
          <p:nvPr/>
        </p:nvSpPr>
        <p:spPr>
          <a:xfrm>
            <a:off x="838200" y="3781887"/>
            <a:ext cx="10515600" cy="2585323"/>
          </a:xfrm>
          <a:prstGeom prst="rect">
            <a:avLst/>
          </a:prstGeom>
          <a:noFill/>
        </p:spPr>
        <p:txBody>
          <a:bodyPr wrap="square" rtlCol="0">
            <a:spAutoFit/>
          </a:bodyPr>
          <a:lstStyle/>
          <a:p>
            <a:r>
              <a:rPr lang="en-US" dirty="0"/>
              <a:t>DISADVANTAGES...</a:t>
            </a:r>
            <a:br>
              <a:rPr lang="en-US" dirty="0"/>
            </a:br>
            <a:br>
              <a:rPr lang="en-US" dirty="0"/>
            </a:br>
            <a:r>
              <a:rPr lang="en-US" dirty="0"/>
              <a:t>1) You have to buy double your eyepieces</a:t>
            </a:r>
            <a:br>
              <a:rPr lang="en-US" dirty="0"/>
            </a:br>
            <a:r>
              <a:rPr lang="en-US" dirty="0"/>
              <a:t>2) Most scopes need to use optional OCA/GPC so in effect acts like a Barlow and can't get as wide of a TFOV</a:t>
            </a:r>
            <a:br>
              <a:rPr lang="en-US" dirty="0"/>
            </a:br>
            <a:r>
              <a:rPr lang="en-US" dirty="0"/>
              <a:t>3) Heavy so sometimes balance or weight issues</a:t>
            </a:r>
            <a:br>
              <a:rPr lang="en-US" dirty="0"/>
            </a:br>
            <a:r>
              <a:rPr lang="en-US" dirty="0"/>
              <a:t>4) Some </a:t>
            </a:r>
            <a:r>
              <a:rPr lang="en-US" dirty="0" err="1"/>
              <a:t>binoviewers</a:t>
            </a:r>
            <a:r>
              <a:rPr lang="en-US" dirty="0"/>
              <a:t> vignette if using 32 </a:t>
            </a:r>
            <a:r>
              <a:rPr lang="en-US" dirty="0" err="1"/>
              <a:t>Plossls</a:t>
            </a:r>
            <a:r>
              <a:rPr lang="en-US" dirty="0"/>
              <a:t> or 24 </a:t>
            </a:r>
            <a:r>
              <a:rPr lang="en-US" dirty="0" err="1"/>
              <a:t>Panoptics</a:t>
            </a:r>
            <a:r>
              <a:rPr lang="en-US" dirty="0"/>
              <a:t>, and the like</a:t>
            </a:r>
            <a:br>
              <a:rPr lang="en-US" dirty="0"/>
            </a:br>
            <a:r>
              <a:rPr lang="en-US" dirty="0"/>
              <a:t>5) Using 2" eyepieces impossible except for a very few expensive </a:t>
            </a:r>
            <a:r>
              <a:rPr lang="en-US" dirty="0" err="1"/>
              <a:t>binoviewers</a:t>
            </a:r>
            <a:br>
              <a:rPr lang="en-US" dirty="0"/>
            </a:br>
            <a:r>
              <a:rPr lang="en-US" dirty="0"/>
              <a:t>6) Not all eyepieces can work due to their housing width and the distance between your eyes (IPD).</a:t>
            </a:r>
            <a:br>
              <a:rPr lang="en-US" dirty="0"/>
            </a:br>
            <a:r>
              <a:rPr lang="en-US" dirty="0"/>
              <a:t>7) Like a Barlow, complicates rather than simplifies the observing process.</a:t>
            </a:r>
          </a:p>
        </p:txBody>
      </p:sp>
    </p:spTree>
    <p:extLst>
      <p:ext uri="{BB962C8B-B14F-4D97-AF65-F5344CB8AC3E}">
        <p14:creationId xmlns:p14="http://schemas.microsoft.com/office/powerpoint/2010/main" val="21746814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10C4-0810-456D-8FE9-685E1993C32C}"/>
              </a:ext>
            </a:extLst>
          </p:cNvPr>
          <p:cNvSpPr>
            <a:spLocks noGrp="1"/>
          </p:cNvSpPr>
          <p:nvPr>
            <p:ph type="title"/>
          </p:nvPr>
        </p:nvSpPr>
        <p:spPr/>
        <p:txBody>
          <a:bodyPr/>
          <a:lstStyle/>
          <a:p>
            <a:r>
              <a:rPr lang="en-US" dirty="0"/>
              <a:t>Common Filters</a:t>
            </a:r>
          </a:p>
        </p:txBody>
      </p:sp>
      <p:sp>
        <p:nvSpPr>
          <p:cNvPr id="3" name="Content Placeholder 2">
            <a:extLst>
              <a:ext uri="{FF2B5EF4-FFF2-40B4-BE49-F238E27FC236}">
                <a16:creationId xmlns:a16="http://schemas.microsoft.com/office/drawing/2014/main" id="{8FA59949-70F3-4DAD-8AF7-927947EB10E6}"/>
              </a:ext>
            </a:extLst>
          </p:cNvPr>
          <p:cNvSpPr>
            <a:spLocks noGrp="1"/>
          </p:cNvSpPr>
          <p:nvPr>
            <p:ph idx="1"/>
          </p:nvPr>
        </p:nvSpPr>
        <p:spPr/>
        <p:txBody>
          <a:bodyPr>
            <a:normAutofit fontScale="55000" lnSpcReduction="20000"/>
          </a:bodyPr>
          <a:lstStyle/>
          <a:p>
            <a:pPr marL="0" indent="0">
              <a:buNone/>
            </a:pPr>
            <a:r>
              <a:rPr lang="en-US" dirty="0">
                <a:solidFill>
                  <a:srgbClr val="FF0000"/>
                </a:solidFill>
              </a:rPr>
              <a:t>Broadband or Notch – General Light Pollution </a:t>
            </a:r>
          </a:p>
          <a:p>
            <a:r>
              <a:rPr lang="en-US" dirty="0" err="1"/>
              <a:t>Deepsky</a:t>
            </a:r>
            <a:endParaRPr lang="en-US" dirty="0"/>
          </a:p>
          <a:p>
            <a:r>
              <a:rPr lang="en-US" dirty="0"/>
              <a:t>Skyglow</a:t>
            </a:r>
          </a:p>
          <a:p>
            <a:r>
              <a:rPr lang="en-US" dirty="0"/>
              <a:t>LPR – Light Pollution Reduction</a:t>
            </a:r>
          </a:p>
          <a:p>
            <a:pPr marL="0" indent="0">
              <a:buNone/>
            </a:pPr>
            <a:r>
              <a:rPr lang="en-US" sz="2700" dirty="0">
                <a:solidFill>
                  <a:srgbClr val="FF0000"/>
                </a:solidFill>
              </a:rPr>
              <a:t>Narrowband Nebula</a:t>
            </a:r>
          </a:p>
          <a:p>
            <a:r>
              <a:rPr lang="en-US" dirty="0"/>
              <a:t>NPB</a:t>
            </a:r>
          </a:p>
          <a:p>
            <a:r>
              <a:rPr lang="en-US" dirty="0"/>
              <a:t>UHC – Ultra High Contrast</a:t>
            </a:r>
          </a:p>
          <a:p>
            <a:r>
              <a:rPr lang="en-US" dirty="0" err="1"/>
              <a:t>Ultrablock</a:t>
            </a:r>
            <a:endParaRPr lang="en-US" dirty="0"/>
          </a:p>
          <a:p>
            <a:pPr marL="0" indent="0">
              <a:buNone/>
            </a:pPr>
            <a:r>
              <a:rPr lang="en-US" sz="2700" dirty="0">
                <a:solidFill>
                  <a:srgbClr val="FF0000"/>
                </a:solidFill>
              </a:rPr>
              <a:t>Line Nebula</a:t>
            </a:r>
          </a:p>
          <a:p>
            <a:r>
              <a:rPr lang="en-US" dirty="0"/>
              <a:t>O-III – Oxygen 3</a:t>
            </a:r>
          </a:p>
          <a:p>
            <a:r>
              <a:rPr lang="en-US" dirty="0"/>
              <a:t>Ha – Hydrogen alpha</a:t>
            </a:r>
          </a:p>
          <a:p>
            <a:r>
              <a:rPr lang="en-US" dirty="0"/>
              <a:t>Hb – Hydrogen beta</a:t>
            </a:r>
          </a:p>
          <a:p>
            <a:r>
              <a:rPr lang="en-US" dirty="0"/>
              <a:t>S-II – Sulfur-2</a:t>
            </a:r>
          </a:p>
          <a:p>
            <a:pPr marL="0" indent="0">
              <a:buNone/>
            </a:pPr>
            <a:r>
              <a:rPr lang="en-US" sz="2700" dirty="0">
                <a:solidFill>
                  <a:srgbClr val="FF0000"/>
                </a:solidFill>
              </a:rPr>
              <a:t>Moon or Polarized</a:t>
            </a:r>
          </a:p>
        </p:txBody>
      </p:sp>
    </p:spTree>
    <p:extLst>
      <p:ext uri="{BB962C8B-B14F-4D97-AF65-F5344CB8AC3E}">
        <p14:creationId xmlns:p14="http://schemas.microsoft.com/office/powerpoint/2010/main" val="170339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9D5C-FC09-40CE-A9A7-FAC847771C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A98E984-B16E-404B-B58F-EA2E2B06BA51}"/>
              </a:ext>
            </a:extLst>
          </p:cNvPr>
          <p:cNvPicPr>
            <a:picLocks noGrp="1" noChangeAspect="1"/>
          </p:cNvPicPr>
          <p:nvPr>
            <p:ph idx="1"/>
          </p:nvPr>
        </p:nvPicPr>
        <p:blipFill>
          <a:blip r:embed="rId2"/>
          <a:stretch>
            <a:fillRect/>
          </a:stretch>
        </p:blipFill>
        <p:spPr>
          <a:xfrm>
            <a:off x="468242" y="137603"/>
            <a:ext cx="11498856" cy="6600548"/>
          </a:xfrm>
          <a:prstGeom prst="rect">
            <a:avLst/>
          </a:prstGeom>
        </p:spPr>
      </p:pic>
      <p:sp>
        <p:nvSpPr>
          <p:cNvPr id="5" name="TextBox 4">
            <a:extLst>
              <a:ext uri="{FF2B5EF4-FFF2-40B4-BE49-F238E27FC236}">
                <a16:creationId xmlns:a16="http://schemas.microsoft.com/office/drawing/2014/main" id="{487D0BCD-E2D2-4749-8402-816BD1AFF4AF}"/>
              </a:ext>
            </a:extLst>
          </p:cNvPr>
          <p:cNvSpPr txBox="1"/>
          <p:nvPr/>
        </p:nvSpPr>
        <p:spPr>
          <a:xfrm>
            <a:off x="1740023" y="5797118"/>
            <a:ext cx="9419208" cy="646331"/>
          </a:xfrm>
          <a:prstGeom prst="rect">
            <a:avLst/>
          </a:prstGeom>
          <a:noFill/>
        </p:spPr>
        <p:txBody>
          <a:bodyPr wrap="square" rtlCol="0">
            <a:spAutoFit/>
          </a:bodyPr>
          <a:lstStyle/>
          <a:p>
            <a:r>
              <a:rPr lang="en-US" sz="3600" dirty="0">
                <a:solidFill>
                  <a:schemeClr val="bg1"/>
                </a:solidFill>
              </a:rPr>
              <a:t>Aperture  X  f-ratio =  f or </a:t>
            </a:r>
            <a:r>
              <a:rPr lang="en-US" sz="3600" dirty="0" err="1">
                <a:solidFill>
                  <a:schemeClr val="bg1"/>
                </a:solidFill>
              </a:rPr>
              <a:t>fl</a:t>
            </a:r>
            <a:r>
              <a:rPr lang="en-US" sz="3600" dirty="0">
                <a:solidFill>
                  <a:schemeClr val="bg1"/>
                </a:solidFill>
              </a:rPr>
              <a:t>           98 x 6.3 = 617   </a:t>
            </a:r>
          </a:p>
        </p:txBody>
      </p:sp>
      <p:cxnSp>
        <p:nvCxnSpPr>
          <p:cNvPr id="7" name="Straight Connector 6">
            <a:extLst>
              <a:ext uri="{FF2B5EF4-FFF2-40B4-BE49-F238E27FC236}">
                <a16:creationId xmlns:a16="http://schemas.microsoft.com/office/drawing/2014/main" id="{6A3D4F3A-986E-4F24-8094-C1DAFD08EFD9}"/>
              </a:ext>
            </a:extLst>
          </p:cNvPr>
          <p:cNvCxnSpPr/>
          <p:nvPr/>
        </p:nvCxnSpPr>
        <p:spPr>
          <a:xfrm>
            <a:off x="754602" y="5699464"/>
            <a:ext cx="10884023"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8815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5ACF-379F-4780-BBAA-730B16E9712E}"/>
              </a:ext>
            </a:extLst>
          </p:cNvPr>
          <p:cNvSpPr>
            <a:spLocks noGrp="1"/>
          </p:cNvSpPr>
          <p:nvPr>
            <p:ph type="title"/>
          </p:nvPr>
        </p:nvSpPr>
        <p:spPr/>
        <p:txBody>
          <a:bodyPr/>
          <a:lstStyle/>
          <a:p>
            <a:r>
              <a:rPr lang="en-US" dirty="0"/>
              <a:t>Filter Myths</a:t>
            </a:r>
          </a:p>
        </p:txBody>
      </p:sp>
      <p:pic>
        <p:nvPicPr>
          <p:cNvPr id="5" name="Content Placeholder 4">
            <a:extLst>
              <a:ext uri="{FF2B5EF4-FFF2-40B4-BE49-F238E27FC236}">
                <a16:creationId xmlns:a16="http://schemas.microsoft.com/office/drawing/2014/main" id="{24AD9EDB-DF0E-46DF-9AA5-854AEF5660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948" y="1278384"/>
            <a:ext cx="11008310" cy="5299969"/>
          </a:xfrm>
        </p:spPr>
      </p:pic>
    </p:spTree>
    <p:extLst>
      <p:ext uri="{BB962C8B-B14F-4D97-AF65-F5344CB8AC3E}">
        <p14:creationId xmlns:p14="http://schemas.microsoft.com/office/powerpoint/2010/main" val="3663678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E01C-B750-445D-80C6-C5C5E1EAE19A}"/>
              </a:ext>
            </a:extLst>
          </p:cNvPr>
          <p:cNvSpPr>
            <a:spLocks noGrp="1"/>
          </p:cNvSpPr>
          <p:nvPr>
            <p:ph type="title"/>
          </p:nvPr>
        </p:nvSpPr>
        <p:spPr/>
        <p:txBody>
          <a:bodyPr/>
          <a:lstStyle/>
          <a:p>
            <a:r>
              <a:rPr lang="en-US" dirty="0"/>
              <a:t>Filter Types</a:t>
            </a:r>
          </a:p>
        </p:txBody>
      </p:sp>
      <p:pic>
        <p:nvPicPr>
          <p:cNvPr id="5" name="Content Placeholder 4">
            <a:extLst>
              <a:ext uri="{FF2B5EF4-FFF2-40B4-BE49-F238E27FC236}">
                <a16:creationId xmlns:a16="http://schemas.microsoft.com/office/drawing/2014/main" id="{36E6904F-D1C3-4ACE-A315-51537D8430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193" y="1384917"/>
            <a:ext cx="11017188" cy="5246702"/>
          </a:xfrm>
        </p:spPr>
      </p:pic>
    </p:spTree>
    <p:extLst>
      <p:ext uri="{BB962C8B-B14F-4D97-AF65-F5344CB8AC3E}">
        <p14:creationId xmlns:p14="http://schemas.microsoft.com/office/powerpoint/2010/main" val="366029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D4AA-6C5C-4099-A1D0-A4D34C104D2D}"/>
              </a:ext>
            </a:extLst>
          </p:cNvPr>
          <p:cNvSpPr>
            <a:spLocks noGrp="1"/>
          </p:cNvSpPr>
          <p:nvPr>
            <p:ph type="title"/>
          </p:nvPr>
        </p:nvSpPr>
        <p:spPr/>
        <p:txBody>
          <a:bodyPr/>
          <a:lstStyle/>
          <a:p>
            <a:r>
              <a:rPr lang="en-US" dirty="0"/>
              <a:t>Making Filters Work</a:t>
            </a:r>
          </a:p>
        </p:txBody>
      </p:sp>
      <p:pic>
        <p:nvPicPr>
          <p:cNvPr id="5" name="Content Placeholder 4">
            <a:extLst>
              <a:ext uri="{FF2B5EF4-FFF2-40B4-BE49-F238E27FC236}">
                <a16:creationId xmlns:a16="http://schemas.microsoft.com/office/drawing/2014/main" id="{1F0940B8-955A-41F7-B1EA-E18B4D41A2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93794"/>
            <a:ext cx="10631750" cy="5184559"/>
          </a:xfrm>
        </p:spPr>
      </p:pic>
    </p:spTree>
    <p:extLst>
      <p:ext uri="{BB962C8B-B14F-4D97-AF65-F5344CB8AC3E}">
        <p14:creationId xmlns:p14="http://schemas.microsoft.com/office/powerpoint/2010/main" val="143368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BEBD-EA3F-47DB-905E-4D91DDCBA921}"/>
              </a:ext>
            </a:extLst>
          </p:cNvPr>
          <p:cNvSpPr>
            <a:spLocks noGrp="1"/>
          </p:cNvSpPr>
          <p:nvPr>
            <p:ph type="title"/>
          </p:nvPr>
        </p:nvSpPr>
        <p:spPr/>
        <p:txBody>
          <a:bodyPr/>
          <a:lstStyle/>
          <a:p>
            <a:r>
              <a:rPr lang="en-US" dirty="0"/>
              <a:t>Formulas</a:t>
            </a:r>
          </a:p>
        </p:txBody>
      </p:sp>
      <p:sp>
        <p:nvSpPr>
          <p:cNvPr id="3" name="Content Placeholder 2">
            <a:extLst>
              <a:ext uri="{FF2B5EF4-FFF2-40B4-BE49-F238E27FC236}">
                <a16:creationId xmlns:a16="http://schemas.microsoft.com/office/drawing/2014/main" id="{FF6D368C-7558-4D37-8BE5-CA396FF6D8C2}"/>
              </a:ext>
            </a:extLst>
          </p:cNvPr>
          <p:cNvSpPr>
            <a:spLocks noGrp="1"/>
          </p:cNvSpPr>
          <p:nvPr>
            <p:ph idx="1"/>
          </p:nvPr>
        </p:nvSpPr>
        <p:spPr/>
        <p:txBody>
          <a:bodyPr>
            <a:normAutofit/>
          </a:bodyPr>
          <a:lstStyle/>
          <a:p>
            <a:r>
              <a:rPr lang="en-US" dirty="0"/>
              <a:t>F-ratio = focal length  ÷ aperture(mm)</a:t>
            </a:r>
          </a:p>
          <a:p>
            <a:r>
              <a:rPr lang="en-US" dirty="0"/>
              <a:t>Magnification = Telescope focal length(mm) ÷ Eyepiece focal length(mm)</a:t>
            </a:r>
          </a:p>
          <a:p>
            <a:r>
              <a:rPr lang="en-US" dirty="0"/>
              <a:t>Exit pupil = Eyepiece focal length(mm) ÷ Telescope f-ratio</a:t>
            </a:r>
          </a:p>
          <a:p>
            <a:r>
              <a:rPr lang="en-US" dirty="0"/>
              <a:t>LUM = Telescope Aperture(mm) ÷ Fully dilated eye(mm)</a:t>
            </a:r>
          </a:p>
          <a:p>
            <a:r>
              <a:rPr lang="en-US" dirty="0"/>
              <a:t>Lowest Useful Magnification Eyepiece </a:t>
            </a:r>
            <a:r>
              <a:rPr lang="en-US" dirty="0" err="1"/>
              <a:t>fl</a:t>
            </a:r>
            <a:r>
              <a:rPr lang="en-US" dirty="0"/>
              <a:t>(mm) = Telescope </a:t>
            </a:r>
            <a:r>
              <a:rPr lang="en-US" dirty="0" err="1"/>
              <a:t>fl</a:t>
            </a:r>
            <a:r>
              <a:rPr lang="en-US" dirty="0"/>
              <a:t>(mm) ÷ LUM</a:t>
            </a:r>
          </a:p>
          <a:p>
            <a:r>
              <a:rPr lang="en-US" dirty="0"/>
              <a:t>HUM = Telescope Aperture(inches) x </a:t>
            </a:r>
            <a:r>
              <a:rPr lang="en-US"/>
              <a:t>40 (60 </a:t>
            </a:r>
            <a:r>
              <a:rPr lang="en-US" dirty="0"/>
              <a:t>under </a:t>
            </a:r>
            <a:r>
              <a:rPr lang="en-US"/>
              <a:t>pristine skies)</a:t>
            </a:r>
            <a:endParaRPr lang="en-US" dirty="0"/>
          </a:p>
          <a:p>
            <a:r>
              <a:rPr lang="en-US" dirty="0"/>
              <a:t>TFOV = Eyepiece AFOV ÷ Magnification</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35723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EW Porky Pig Says That's All Folks With His Original Voice">
            <a:hlinkClick r:id="" action="ppaction://media"/>
            <a:extLst>
              <a:ext uri="{FF2B5EF4-FFF2-40B4-BE49-F238E27FC236}">
                <a16:creationId xmlns:a16="http://schemas.microsoft.com/office/drawing/2014/main" id="{9C5ABA2F-108C-4CF4-B480-208EFE57668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53735" y="220318"/>
            <a:ext cx="10684530" cy="6009912"/>
          </a:xfrm>
        </p:spPr>
      </p:pic>
    </p:spTree>
    <p:extLst>
      <p:ext uri="{BB962C8B-B14F-4D97-AF65-F5344CB8AC3E}">
        <p14:creationId xmlns:p14="http://schemas.microsoft.com/office/powerpoint/2010/main" val="3670232913"/>
      </p:ext>
    </p:extLst>
  </p:cSld>
  <p:clrMapOvr>
    <a:masterClrMapping/>
  </p:clrMapOvr>
  <mc:AlternateContent xmlns:mc="http://schemas.openxmlformats.org/markup-compatibility/2006" xmlns:p14="http://schemas.microsoft.com/office/powerpoint/2010/main">
    <mc:Choice Requires="p14">
      <p:transition spd="slow" p14:dur="2000" advTm="8311"/>
    </mc:Choice>
    <mc:Fallback xmlns="">
      <p:transition spd="slow" advTm="8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1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5FC7-0BB9-43C5-8802-65014B65D5A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B8BB357-D3D9-43B1-87AC-7B9BF56869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29" y="390262"/>
            <a:ext cx="6102613" cy="6102613"/>
          </a:xfrm>
        </p:spPr>
      </p:pic>
      <p:sp>
        <p:nvSpPr>
          <p:cNvPr id="7" name="Rectangle 6">
            <a:extLst>
              <a:ext uri="{FF2B5EF4-FFF2-40B4-BE49-F238E27FC236}">
                <a16:creationId xmlns:a16="http://schemas.microsoft.com/office/drawing/2014/main" id="{D19AD1CC-E107-4924-BF91-55290DF5D5DF}"/>
              </a:ext>
            </a:extLst>
          </p:cNvPr>
          <p:cNvSpPr/>
          <p:nvPr/>
        </p:nvSpPr>
        <p:spPr>
          <a:xfrm>
            <a:off x="3020291" y="951345"/>
            <a:ext cx="9236364"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Eyepiece Focal Length in mm</a:t>
            </a:r>
          </a:p>
        </p:txBody>
      </p:sp>
      <p:sp>
        <p:nvSpPr>
          <p:cNvPr id="13" name="Arrow: Bent 12">
            <a:extLst>
              <a:ext uri="{FF2B5EF4-FFF2-40B4-BE49-F238E27FC236}">
                <a16:creationId xmlns:a16="http://schemas.microsoft.com/office/drawing/2014/main" id="{3A53FB2B-97B3-4731-972F-4DD3F59023FC}"/>
              </a:ext>
            </a:extLst>
          </p:cNvPr>
          <p:cNvSpPr/>
          <p:nvPr/>
        </p:nvSpPr>
        <p:spPr>
          <a:xfrm rot="10800000">
            <a:off x="2299853" y="1874671"/>
            <a:ext cx="5514110" cy="163514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3963F4A8-2FE5-407E-991B-0A54530B9EB4}"/>
              </a:ext>
            </a:extLst>
          </p:cNvPr>
          <p:cNvSpPr/>
          <p:nvPr/>
        </p:nvSpPr>
        <p:spPr>
          <a:xfrm>
            <a:off x="3107185" y="3738190"/>
            <a:ext cx="8923712" cy="129266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AFOV - Apparent Field of View</a:t>
            </a:r>
          </a:p>
          <a:p>
            <a:pPr algn="ctr"/>
            <a:r>
              <a:rPr lang="en-US" sz="2400" b="1" dirty="0">
                <a:ln/>
                <a:solidFill>
                  <a:srgbClr val="7030A0"/>
                </a:solidFill>
              </a:rPr>
              <a:t>Note: Not present on all Eyepieces</a:t>
            </a:r>
            <a:endParaRPr lang="en-US" sz="2400" b="1" cap="none" spc="0" dirty="0">
              <a:ln/>
              <a:solidFill>
                <a:srgbClr val="7030A0"/>
              </a:solidFill>
              <a:effectLst/>
            </a:endParaRPr>
          </a:p>
        </p:txBody>
      </p:sp>
      <p:sp>
        <p:nvSpPr>
          <p:cNvPr id="3" name="Arrow: Bent 2">
            <a:extLst>
              <a:ext uri="{FF2B5EF4-FFF2-40B4-BE49-F238E27FC236}">
                <a16:creationId xmlns:a16="http://schemas.microsoft.com/office/drawing/2014/main" id="{78E5ED87-42BD-4F9A-AD63-89D2FF511FB5}"/>
              </a:ext>
            </a:extLst>
          </p:cNvPr>
          <p:cNvSpPr/>
          <p:nvPr/>
        </p:nvSpPr>
        <p:spPr>
          <a:xfrm flipH="1">
            <a:off x="3260845" y="2790793"/>
            <a:ext cx="4619321" cy="11926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909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1000"/>
                                        <p:tgtEl>
                                          <p:spTgt spid="14">
                                            <p:txEl>
                                              <p:pRg st="0" end="0"/>
                                            </p:txEl>
                                          </p:spTgt>
                                        </p:tgtEl>
                                      </p:cBhvr>
                                    </p:animEffect>
                                    <p:anim calcmode="lin" valueType="num">
                                      <p:cBhvr>
                                        <p:cTn id="2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fade">
                                      <p:cBhvr>
                                        <p:cTn id="28" dur="1000"/>
                                        <p:tgtEl>
                                          <p:spTgt spid="14">
                                            <p:txEl>
                                              <p:pRg st="1" end="1"/>
                                            </p:txEl>
                                          </p:spTgt>
                                        </p:tgtEl>
                                      </p:cBhvr>
                                    </p:animEffect>
                                    <p:anim calcmode="lin" valueType="num">
                                      <p:cBhvr>
                                        <p:cTn id="2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FCAB-C787-4004-ACE1-75F68EA329DC}"/>
              </a:ext>
            </a:extLst>
          </p:cNvPr>
          <p:cNvSpPr>
            <a:spLocks noGrp="1"/>
          </p:cNvSpPr>
          <p:nvPr>
            <p:ph type="title"/>
          </p:nvPr>
        </p:nvSpPr>
        <p:spPr/>
        <p:txBody>
          <a:bodyPr/>
          <a:lstStyle/>
          <a:p>
            <a:r>
              <a:rPr lang="en-US" dirty="0"/>
              <a:t>Eyepiece Formulas</a:t>
            </a:r>
          </a:p>
        </p:txBody>
      </p:sp>
      <p:sp>
        <p:nvSpPr>
          <p:cNvPr id="3" name="Content Placeholder 2">
            <a:extLst>
              <a:ext uri="{FF2B5EF4-FFF2-40B4-BE49-F238E27FC236}">
                <a16:creationId xmlns:a16="http://schemas.microsoft.com/office/drawing/2014/main" id="{0BA4B183-B2F9-4046-AFDB-2E8548582466}"/>
              </a:ext>
            </a:extLst>
          </p:cNvPr>
          <p:cNvSpPr>
            <a:spLocks noGrp="1"/>
          </p:cNvSpPr>
          <p:nvPr>
            <p:ph idx="1"/>
          </p:nvPr>
        </p:nvSpPr>
        <p:spPr/>
        <p:txBody>
          <a:bodyPr/>
          <a:lstStyle/>
          <a:p>
            <a:pPr marL="0" indent="0">
              <a:buNone/>
            </a:pPr>
            <a:r>
              <a:rPr lang="en-US" dirty="0"/>
              <a:t>Magnification = Telescope focal length ÷ Eyepiece focal length</a:t>
            </a:r>
          </a:p>
          <a:p>
            <a:pPr marL="0" indent="0">
              <a:buNone/>
            </a:pPr>
            <a:r>
              <a:rPr lang="en-US" dirty="0"/>
              <a:t>Examples:</a:t>
            </a:r>
          </a:p>
          <a:p>
            <a:pPr marL="0" indent="0">
              <a:buNone/>
            </a:pPr>
            <a:r>
              <a:rPr lang="en-US" dirty="0"/>
              <a:t>	36.29 = 617 ÷ 17 (Refractor)</a:t>
            </a:r>
          </a:p>
          <a:p>
            <a:pPr marL="0" indent="0">
              <a:buNone/>
            </a:pPr>
            <a:r>
              <a:rPr lang="en-US" dirty="0"/>
              <a:t>	70.59 = 1200 ÷ 17 (Newtonian)</a:t>
            </a:r>
          </a:p>
          <a:p>
            <a:pPr marL="0" indent="0">
              <a:buNone/>
            </a:pPr>
            <a:r>
              <a:rPr lang="en-US" dirty="0"/>
              <a:t>	164.71 = 2800 ÷ 17 (SCT)</a:t>
            </a:r>
          </a:p>
        </p:txBody>
      </p:sp>
    </p:spTree>
    <p:extLst>
      <p:ext uri="{BB962C8B-B14F-4D97-AF65-F5344CB8AC3E}">
        <p14:creationId xmlns:p14="http://schemas.microsoft.com/office/powerpoint/2010/main" val="29165297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829F-3359-429D-89EB-7FCBE762C5F3}"/>
              </a:ext>
            </a:extLst>
          </p:cNvPr>
          <p:cNvSpPr>
            <a:spLocks noGrp="1"/>
          </p:cNvSpPr>
          <p:nvPr>
            <p:ph type="title"/>
          </p:nvPr>
        </p:nvSpPr>
        <p:spPr/>
        <p:txBody>
          <a:bodyPr/>
          <a:lstStyle/>
          <a:p>
            <a:r>
              <a:rPr lang="en-US" dirty="0"/>
              <a:t>Eyepiece Exit Pupil</a:t>
            </a:r>
          </a:p>
        </p:txBody>
      </p:sp>
      <p:sp>
        <p:nvSpPr>
          <p:cNvPr id="3" name="Content Placeholder 2">
            <a:extLst>
              <a:ext uri="{FF2B5EF4-FFF2-40B4-BE49-F238E27FC236}">
                <a16:creationId xmlns:a16="http://schemas.microsoft.com/office/drawing/2014/main" id="{5F94479A-8F29-49E1-AC12-FAE21E5F6617}"/>
              </a:ext>
            </a:extLst>
          </p:cNvPr>
          <p:cNvSpPr>
            <a:spLocks noGrp="1"/>
          </p:cNvSpPr>
          <p:nvPr>
            <p:ph idx="1"/>
          </p:nvPr>
        </p:nvSpPr>
        <p:spPr/>
        <p:txBody>
          <a:bodyPr/>
          <a:lstStyle/>
          <a:p>
            <a:r>
              <a:rPr lang="en-US" dirty="0"/>
              <a:t>Exit pupil is the diameter of the area where the image is in focus.</a:t>
            </a:r>
          </a:p>
          <a:p>
            <a:r>
              <a:rPr lang="en-US" dirty="0"/>
              <a:t>Exit pupil diameter changes with magnification.</a:t>
            </a:r>
          </a:p>
          <a:p>
            <a:r>
              <a:rPr lang="en-US" dirty="0"/>
              <a:t>Lower magnification gives a larger exit pupil, with a brighter image.</a:t>
            </a:r>
          </a:p>
          <a:p>
            <a:r>
              <a:rPr lang="en-US" dirty="0"/>
              <a:t>Higher magnification gives a smaller exit pupil, with a dimmer image.</a:t>
            </a:r>
          </a:p>
          <a:p>
            <a:endParaRPr lang="en-US" dirty="0"/>
          </a:p>
        </p:txBody>
      </p:sp>
    </p:spTree>
    <p:extLst>
      <p:ext uri="{BB962C8B-B14F-4D97-AF65-F5344CB8AC3E}">
        <p14:creationId xmlns:p14="http://schemas.microsoft.com/office/powerpoint/2010/main" val="275594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0F1B-6B01-4639-93F6-5197C32350BD}"/>
              </a:ext>
            </a:extLst>
          </p:cNvPr>
          <p:cNvSpPr>
            <a:spLocks noGrp="1"/>
          </p:cNvSpPr>
          <p:nvPr>
            <p:ph type="title"/>
          </p:nvPr>
        </p:nvSpPr>
        <p:spPr/>
        <p:txBody>
          <a:bodyPr/>
          <a:lstStyle/>
          <a:p>
            <a:r>
              <a:rPr lang="en-US" dirty="0"/>
              <a:t>Eyepiece Formulas</a:t>
            </a:r>
          </a:p>
        </p:txBody>
      </p:sp>
      <p:sp>
        <p:nvSpPr>
          <p:cNvPr id="3" name="Content Placeholder 2">
            <a:extLst>
              <a:ext uri="{FF2B5EF4-FFF2-40B4-BE49-F238E27FC236}">
                <a16:creationId xmlns:a16="http://schemas.microsoft.com/office/drawing/2014/main" id="{538389C7-E475-48BF-9CF5-02267E5B56E7}"/>
              </a:ext>
            </a:extLst>
          </p:cNvPr>
          <p:cNvSpPr>
            <a:spLocks noGrp="1"/>
          </p:cNvSpPr>
          <p:nvPr>
            <p:ph idx="1"/>
          </p:nvPr>
        </p:nvSpPr>
        <p:spPr/>
        <p:txBody>
          <a:bodyPr>
            <a:normAutofit/>
          </a:bodyPr>
          <a:lstStyle/>
          <a:p>
            <a:r>
              <a:rPr lang="en-US" dirty="0"/>
              <a:t>Magnification = Telescope focal length ÷ Eyepiece focal length</a:t>
            </a:r>
          </a:p>
          <a:p>
            <a:r>
              <a:rPr lang="en-US" dirty="0"/>
              <a:t>Exit pupil = Eyepiece focal length ÷ Telescope f-ratio</a:t>
            </a:r>
          </a:p>
          <a:p>
            <a:r>
              <a:rPr lang="en-US" dirty="0"/>
              <a:t>Exit pupil = Telescope Aperture ÷ Magnification</a:t>
            </a:r>
          </a:p>
          <a:p>
            <a:pPr marL="0" indent="0">
              <a:buNone/>
            </a:pPr>
            <a:r>
              <a:rPr lang="en-US" dirty="0"/>
              <a:t>Examples:</a:t>
            </a:r>
          </a:p>
          <a:p>
            <a:pPr marL="0" indent="0">
              <a:buNone/>
            </a:pPr>
            <a:r>
              <a:rPr lang="en-US" dirty="0"/>
              <a:t>	2.7mm = 17 ÷ 6.3 (Refractor)</a:t>
            </a:r>
          </a:p>
          <a:p>
            <a:pPr marL="0" indent="0">
              <a:buNone/>
            </a:pPr>
            <a:r>
              <a:rPr lang="en-US" dirty="0"/>
              <a:t>	3.4mm = 17 ÷ 5 (Newtonian)</a:t>
            </a:r>
          </a:p>
          <a:p>
            <a:pPr marL="0" indent="0">
              <a:buNone/>
            </a:pPr>
            <a:r>
              <a:rPr lang="en-US" dirty="0"/>
              <a:t>	1.7mm = 17 ÷ 10 (SCT)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736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F95C-F951-4C76-859C-A2CEFDD83CA2}"/>
              </a:ext>
            </a:extLst>
          </p:cNvPr>
          <p:cNvSpPr>
            <a:spLocks noGrp="1"/>
          </p:cNvSpPr>
          <p:nvPr>
            <p:ph type="title"/>
          </p:nvPr>
        </p:nvSpPr>
        <p:spPr/>
        <p:txBody>
          <a:bodyPr/>
          <a:lstStyle/>
          <a:p>
            <a:r>
              <a:rPr lang="en-US" dirty="0"/>
              <a:t>Observing the faintest objects</a:t>
            </a:r>
          </a:p>
        </p:txBody>
      </p:sp>
      <p:sp>
        <p:nvSpPr>
          <p:cNvPr id="3" name="Content Placeholder 2">
            <a:extLst>
              <a:ext uri="{FF2B5EF4-FFF2-40B4-BE49-F238E27FC236}">
                <a16:creationId xmlns:a16="http://schemas.microsoft.com/office/drawing/2014/main" id="{D460BFC6-9887-4687-AB7B-AA8545109984}"/>
              </a:ext>
            </a:extLst>
          </p:cNvPr>
          <p:cNvSpPr>
            <a:spLocks noGrp="1"/>
          </p:cNvSpPr>
          <p:nvPr>
            <p:ph idx="1"/>
          </p:nvPr>
        </p:nvSpPr>
        <p:spPr/>
        <p:txBody>
          <a:bodyPr>
            <a:normAutofit fontScale="92500"/>
          </a:bodyPr>
          <a:lstStyle/>
          <a:p>
            <a:r>
              <a:rPr lang="en-US" dirty="0"/>
              <a:t>Lowest useful magnification (3.6x per inch of aperture </a:t>
            </a:r>
            <a:r>
              <a:rPr lang="en-US"/>
              <a:t>up </a:t>
            </a:r>
            <a:r>
              <a:rPr lang="en-US" dirty="0"/>
              <a:t>t</a:t>
            </a:r>
            <a:r>
              <a:rPr lang="en-US"/>
              <a:t>o </a:t>
            </a:r>
            <a:r>
              <a:rPr lang="en-US" dirty="0"/>
              <a:t>10 inches).</a:t>
            </a:r>
          </a:p>
          <a:p>
            <a:r>
              <a:rPr lang="en-US" dirty="0"/>
              <a:t>Largest exit pupil</a:t>
            </a:r>
          </a:p>
          <a:p>
            <a:endParaRPr lang="en-US" dirty="0"/>
          </a:p>
          <a:p>
            <a:r>
              <a:rPr lang="en-US" dirty="0"/>
              <a:t>How do you know the size of your eyes pupil?</a:t>
            </a:r>
          </a:p>
          <a:p>
            <a:pPr marL="0" indent="0">
              <a:buNone/>
            </a:pPr>
            <a:r>
              <a:rPr lang="en-US" dirty="0"/>
              <a:t>Fully dilated, dark adapted pupil</a:t>
            </a:r>
          </a:p>
          <a:p>
            <a:r>
              <a:rPr lang="en-US" dirty="0"/>
              <a:t>Young person 7mm</a:t>
            </a:r>
          </a:p>
          <a:p>
            <a:r>
              <a:rPr lang="en-US" dirty="0"/>
              <a:t>Middle aged 6mm</a:t>
            </a:r>
          </a:p>
          <a:p>
            <a:r>
              <a:rPr lang="en-US" dirty="0"/>
              <a:t>Seniors 5mm</a:t>
            </a:r>
          </a:p>
          <a:p>
            <a:r>
              <a:rPr lang="en-US" dirty="0"/>
              <a:t>Next eye exam, ask your eye doctor to measure yours.</a:t>
            </a:r>
          </a:p>
        </p:txBody>
      </p:sp>
    </p:spTree>
    <p:extLst>
      <p:ext uri="{BB962C8B-B14F-4D97-AF65-F5344CB8AC3E}">
        <p14:creationId xmlns:p14="http://schemas.microsoft.com/office/powerpoint/2010/main" val="22966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3">
                                            <p:txEl>
                                              <p:pRg st="5" end="5"/>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3">
                                            <p:txEl>
                                              <p:pRg st="6" end="6"/>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0396-AD19-4DDD-900E-186C39A40231}"/>
              </a:ext>
            </a:extLst>
          </p:cNvPr>
          <p:cNvSpPr>
            <a:spLocks noGrp="1"/>
          </p:cNvSpPr>
          <p:nvPr>
            <p:ph type="title"/>
          </p:nvPr>
        </p:nvSpPr>
        <p:spPr/>
        <p:txBody>
          <a:bodyPr/>
          <a:lstStyle/>
          <a:p>
            <a:r>
              <a:rPr lang="en-US" dirty="0"/>
              <a:t>Telescope Lowest Useful Magnification (LUM)</a:t>
            </a:r>
          </a:p>
        </p:txBody>
      </p:sp>
      <p:sp>
        <p:nvSpPr>
          <p:cNvPr id="3" name="Content Placeholder 2">
            <a:extLst>
              <a:ext uri="{FF2B5EF4-FFF2-40B4-BE49-F238E27FC236}">
                <a16:creationId xmlns:a16="http://schemas.microsoft.com/office/drawing/2014/main" id="{70F74C06-8B0C-43C2-834D-B499D2FE474C}"/>
              </a:ext>
            </a:extLst>
          </p:cNvPr>
          <p:cNvSpPr>
            <a:spLocks noGrp="1"/>
          </p:cNvSpPr>
          <p:nvPr>
            <p:ph idx="1"/>
          </p:nvPr>
        </p:nvSpPr>
        <p:spPr/>
        <p:txBody>
          <a:bodyPr/>
          <a:lstStyle/>
          <a:p>
            <a:pPr marL="0" indent="0">
              <a:buNone/>
            </a:pPr>
            <a:r>
              <a:rPr lang="en-US" dirty="0"/>
              <a:t>LUM Formula</a:t>
            </a:r>
          </a:p>
          <a:p>
            <a:r>
              <a:rPr lang="en-US" dirty="0"/>
              <a:t>LUM = Telescope Aperture(mm) ÷ Fully dilated eye(mm)</a:t>
            </a:r>
          </a:p>
          <a:p>
            <a:endParaRPr lang="en-US" dirty="0"/>
          </a:p>
          <a:p>
            <a:pPr marL="0" indent="0">
              <a:buNone/>
            </a:pPr>
            <a:r>
              <a:rPr lang="en-US" dirty="0"/>
              <a:t>Examples:</a:t>
            </a:r>
          </a:p>
          <a:p>
            <a:pPr marL="0" indent="0">
              <a:buNone/>
            </a:pPr>
            <a:r>
              <a:rPr lang="en-US" dirty="0"/>
              <a:t>	16 = 98 ÷ 6 (Refractor)</a:t>
            </a:r>
          </a:p>
          <a:p>
            <a:pPr marL="0" indent="0">
              <a:buNone/>
            </a:pPr>
            <a:r>
              <a:rPr lang="en-US" dirty="0"/>
              <a:t>	34 = 209 ÷ 6 (Newtonian)</a:t>
            </a:r>
          </a:p>
          <a:p>
            <a:pPr marL="0" indent="0">
              <a:buNone/>
            </a:pPr>
            <a:r>
              <a:rPr lang="en-US" dirty="0"/>
              <a:t>	48 = 278 ÷ 6 (SCT)</a:t>
            </a:r>
          </a:p>
        </p:txBody>
      </p:sp>
    </p:spTree>
    <p:extLst>
      <p:ext uri="{BB962C8B-B14F-4D97-AF65-F5344CB8AC3E}">
        <p14:creationId xmlns:p14="http://schemas.microsoft.com/office/powerpoint/2010/main" val="36661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1538</Words>
  <Application>Microsoft Office PowerPoint</Application>
  <PresentationFormat>Widescreen</PresentationFormat>
  <Paragraphs>189</Paragraphs>
  <Slides>34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Telescope Specs.</vt:lpstr>
      <vt:lpstr>PowerPoint Presentation</vt:lpstr>
      <vt:lpstr>PowerPoint Presentation</vt:lpstr>
      <vt:lpstr>Eyepiece Formulas</vt:lpstr>
      <vt:lpstr>Eyepiece Exit Pupil</vt:lpstr>
      <vt:lpstr>Eyepiece Formulas</vt:lpstr>
      <vt:lpstr>Observing the faintest objects</vt:lpstr>
      <vt:lpstr>Telescope Lowest Useful Magnification (LUM)</vt:lpstr>
      <vt:lpstr>Calculating Eyepiece fl for LUM</vt:lpstr>
      <vt:lpstr>Telescope Highest Useful Magnification(HUM)</vt:lpstr>
      <vt:lpstr>Calculating Eyepiece fl for HUM</vt:lpstr>
      <vt:lpstr>Field of View</vt:lpstr>
      <vt:lpstr>PowerPoint Presentation</vt:lpstr>
      <vt:lpstr>PowerPoint Presentation</vt:lpstr>
      <vt:lpstr>Calculating TFOV</vt:lpstr>
      <vt:lpstr>Eye Relief</vt:lpstr>
      <vt:lpstr>PowerPoint Presentation</vt:lpstr>
      <vt:lpstr>Eyepiece Magnifiers or Barlows</vt:lpstr>
      <vt:lpstr>Eyepiece Diameter</vt:lpstr>
      <vt:lpstr>Coatings and Edge Blacking</vt:lpstr>
      <vt:lpstr>What’s inside an Eyepiece</vt:lpstr>
      <vt:lpstr>PowerPoint Presentation</vt:lpstr>
      <vt:lpstr>Eyepiece characteristics</vt:lpstr>
      <vt:lpstr>Aberrations </vt:lpstr>
      <vt:lpstr>Astigmatism</vt:lpstr>
      <vt:lpstr>Zoom Eyepiece</vt:lpstr>
      <vt:lpstr>BinoViewer</vt:lpstr>
      <vt:lpstr>Common Filters</vt:lpstr>
      <vt:lpstr>Filter Myths</vt:lpstr>
      <vt:lpstr>Filter Types</vt:lpstr>
      <vt:lpstr>Making Filters Work</vt:lpstr>
      <vt:lpstr>Formulas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Eyepieces</dc:title>
  <dc:creator>hockey4ice</dc:creator>
  <cp:lastModifiedBy>hockey4ice</cp:lastModifiedBy>
  <cp:revision>90</cp:revision>
  <dcterms:created xsi:type="dcterms:W3CDTF">2018-11-17T17:17:18Z</dcterms:created>
  <dcterms:modified xsi:type="dcterms:W3CDTF">2019-02-01T18:58:15Z</dcterms:modified>
</cp:coreProperties>
</file>