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6" r:id="rId4"/>
    <p:sldId id="259" r:id="rId5"/>
    <p:sldId id="269" r:id="rId6"/>
    <p:sldId id="270" r:id="rId7"/>
    <p:sldId id="260" r:id="rId8"/>
    <p:sldId id="261" r:id="rId9"/>
    <p:sldId id="262" r:id="rId10"/>
    <p:sldId id="263" r:id="rId11"/>
    <p:sldId id="264" r:id="rId12"/>
    <p:sldId id="265" r:id="rId13"/>
    <p:sldId id="266" r:id="rId14"/>
    <p:sldId id="267" r:id="rId15"/>
    <p:sldId id="268" r:id="rId16"/>
    <p:sldId id="271" r:id="rId17"/>
    <p:sldId id="272" r:id="rId18"/>
    <p:sldId id="276" r:id="rId19"/>
    <p:sldId id="273" r:id="rId20"/>
    <p:sldId id="274" r:id="rId21"/>
    <p:sldId id="278" r:id="rId22"/>
    <p:sldId id="279" r:id="rId23"/>
    <p:sldId id="277"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8" d="100"/>
          <a:sy n="108" d="100"/>
        </p:scale>
        <p:origin x="678"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87FCA3-E834-465A-964E-D366FE930EF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7567274-5898-4A2D-AE3F-377EE92D400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33E5DA4-A822-410D-878A-6012564EE302}"/>
              </a:ext>
            </a:extLst>
          </p:cNvPr>
          <p:cNvSpPr>
            <a:spLocks noGrp="1"/>
          </p:cNvSpPr>
          <p:nvPr>
            <p:ph type="dt" sz="half" idx="10"/>
          </p:nvPr>
        </p:nvSpPr>
        <p:spPr/>
        <p:txBody>
          <a:bodyPr/>
          <a:lstStyle/>
          <a:p>
            <a:fld id="{537CBE91-7202-41FE-9FE2-8E4400373E9A}" type="datetimeFigureOut">
              <a:rPr lang="en-US" smtClean="0"/>
              <a:t>6/20/2019</a:t>
            </a:fld>
            <a:endParaRPr lang="en-US"/>
          </a:p>
        </p:txBody>
      </p:sp>
      <p:sp>
        <p:nvSpPr>
          <p:cNvPr id="5" name="Footer Placeholder 4">
            <a:extLst>
              <a:ext uri="{FF2B5EF4-FFF2-40B4-BE49-F238E27FC236}">
                <a16:creationId xmlns:a16="http://schemas.microsoft.com/office/drawing/2014/main" id="{D7A8B8AF-30DC-4FE5-B37A-93918453FC4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A58A471-220F-44BE-9ECD-4F14D6308BEA}"/>
              </a:ext>
            </a:extLst>
          </p:cNvPr>
          <p:cNvSpPr>
            <a:spLocks noGrp="1"/>
          </p:cNvSpPr>
          <p:nvPr>
            <p:ph type="sldNum" sz="quarter" idx="12"/>
          </p:nvPr>
        </p:nvSpPr>
        <p:spPr/>
        <p:txBody>
          <a:bodyPr/>
          <a:lstStyle/>
          <a:p>
            <a:fld id="{3F5BB5FB-98EE-4F2E-BF09-B4ACC1FC16BB}" type="slidenum">
              <a:rPr lang="en-US" smtClean="0"/>
              <a:t>‹#›</a:t>
            </a:fld>
            <a:endParaRPr lang="en-US"/>
          </a:p>
        </p:txBody>
      </p:sp>
    </p:spTree>
    <p:extLst>
      <p:ext uri="{BB962C8B-B14F-4D97-AF65-F5344CB8AC3E}">
        <p14:creationId xmlns:p14="http://schemas.microsoft.com/office/powerpoint/2010/main" val="42761159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F71A42-196E-48F2-8488-C18F04A9F73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12BD9AF-A2E1-4560-BB9F-027950C84A9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911FED8-B03E-49E0-A340-324C294290C9}"/>
              </a:ext>
            </a:extLst>
          </p:cNvPr>
          <p:cNvSpPr>
            <a:spLocks noGrp="1"/>
          </p:cNvSpPr>
          <p:nvPr>
            <p:ph type="dt" sz="half" idx="10"/>
          </p:nvPr>
        </p:nvSpPr>
        <p:spPr/>
        <p:txBody>
          <a:bodyPr/>
          <a:lstStyle/>
          <a:p>
            <a:fld id="{537CBE91-7202-41FE-9FE2-8E4400373E9A}" type="datetimeFigureOut">
              <a:rPr lang="en-US" smtClean="0"/>
              <a:t>6/20/2019</a:t>
            </a:fld>
            <a:endParaRPr lang="en-US"/>
          </a:p>
        </p:txBody>
      </p:sp>
      <p:sp>
        <p:nvSpPr>
          <p:cNvPr id="5" name="Footer Placeholder 4">
            <a:extLst>
              <a:ext uri="{FF2B5EF4-FFF2-40B4-BE49-F238E27FC236}">
                <a16:creationId xmlns:a16="http://schemas.microsoft.com/office/drawing/2014/main" id="{E0847B1E-5E18-4DB8-8137-47D3E64D67B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6F3FA81-2773-47C0-9CC2-954E1B30044D}"/>
              </a:ext>
            </a:extLst>
          </p:cNvPr>
          <p:cNvSpPr>
            <a:spLocks noGrp="1"/>
          </p:cNvSpPr>
          <p:nvPr>
            <p:ph type="sldNum" sz="quarter" idx="12"/>
          </p:nvPr>
        </p:nvSpPr>
        <p:spPr/>
        <p:txBody>
          <a:bodyPr/>
          <a:lstStyle/>
          <a:p>
            <a:fld id="{3F5BB5FB-98EE-4F2E-BF09-B4ACC1FC16BB}" type="slidenum">
              <a:rPr lang="en-US" smtClean="0"/>
              <a:t>‹#›</a:t>
            </a:fld>
            <a:endParaRPr lang="en-US"/>
          </a:p>
        </p:txBody>
      </p:sp>
    </p:spTree>
    <p:extLst>
      <p:ext uri="{BB962C8B-B14F-4D97-AF65-F5344CB8AC3E}">
        <p14:creationId xmlns:p14="http://schemas.microsoft.com/office/powerpoint/2010/main" val="11325663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7C69B97-2DD5-4660-BF6E-1D206F8840A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C64780C-DEEC-499B-A911-0D911C77A16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9B97F8D-1297-4449-9CEB-8627D4865E25}"/>
              </a:ext>
            </a:extLst>
          </p:cNvPr>
          <p:cNvSpPr>
            <a:spLocks noGrp="1"/>
          </p:cNvSpPr>
          <p:nvPr>
            <p:ph type="dt" sz="half" idx="10"/>
          </p:nvPr>
        </p:nvSpPr>
        <p:spPr/>
        <p:txBody>
          <a:bodyPr/>
          <a:lstStyle/>
          <a:p>
            <a:fld id="{537CBE91-7202-41FE-9FE2-8E4400373E9A}" type="datetimeFigureOut">
              <a:rPr lang="en-US" smtClean="0"/>
              <a:t>6/20/2019</a:t>
            </a:fld>
            <a:endParaRPr lang="en-US"/>
          </a:p>
        </p:txBody>
      </p:sp>
      <p:sp>
        <p:nvSpPr>
          <p:cNvPr id="5" name="Footer Placeholder 4">
            <a:extLst>
              <a:ext uri="{FF2B5EF4-FFF2-40B4-BE49-F238E27FC236}">
                <a16:creationId xmlns:a16="http://schemas.microsoft.com/office/drawing/2014/main" id="{F1222EC5-84C0-4209-B5A7-3C5A10D5CAB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A3C4E25-BA7B-49B0-9E50-C1C902C4D4B8}"/>
              </a:ext>
            </a:extLst>
          </p:cNvPr>
          <p:cNvSpPr>
            <a:spLocks noGrp="1"/>
          </p:cNvSpPr>
          <p:nvPr>
            <p:ph type="sldNum" sz="quarter" idx="12"/>
          </p:nvPr>
        </p:nvSpPr>
        <p:spPr/>
        <p:txBody>
          <a:bodyPr/>
          <a:lstStyle/>
          <a:p>
            <a:fld id="{3F5BB5FB-98EE-4F2E-BF09-B4ACC1FC16BB}" type="slidenum">
              <a:rPr lang="en-US" smtClean="0"/>
              <a:t>‹#›</a:t>
            </a:fld>
            <a:endParaRPr lang="en-US"/>
          </a:p>
        </p:txBody>
      </p:sp>
    </p:spTree>
    <p:extLst>
      <p:ext uri="{BB962C8B-B14F-4D97-AF65-F5344CB8AC3E}">
        <p14:creationId xmlns:p14="http://schemas.microsoft.com/office/powerpoint/2010/main" val="32332871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C9FAE2-BDB7-4E53-B18B-61AAD77F0BC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97EC4CC-2058-4F98-AEAE-65B6772C22B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1C0A03B-4303-4DBE-9F7B-92705C880E72}"/>
              </a:ext>
            </a:extLst>
          </p:cNvPr>
          <p:cNvSpPr>
            <a:spLocks noGrp="1"/>
          </p:cNvSpPr>
          <p:nvPr>
            <p:ph type="dt" sz="half" idx="10"/>
          </p:nvPr>
        </p:nvSpPr>
        <p:spPr/>
        <p:txBody>
          <a:bodyPr/>
          <a:lstStyle/>
          <a:p>
            <a:fld id="{537CBE91-7202-41FE-9FE2-8E4400373E9A}" type="datetimeFigureOut">
              <a:rPr lang="en-US" smtClean="0"/>
              <a:t>6/20/2019</a:t>
            </a:fld>
            <a:endParaRPr lang="en-US"/>
          </a:p>
        </p:txBody>
      </p:sp>
      <p:sp>
        <p:nvSpPr>
          <p:cNvPr id="5" name="Footer Placeholder 4">
            <a:extLst>
              <a:ext uri="{FF2B5EF4-FFF2-40B4-BE49-F238E27FC236}">
                <a16:creationId xmlns:a16="http://schemas.microsoft.com/office/drawing/2014/main" id="{71F87A6A-38CF-4776-9DA7-98E928A6537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B473494-C831-4DB2-BD0A-1462C74411AD}"/>
              </a:ext>
            </a:extLst>
          </p:cNvPr>
          <p:cNvSpPr>
            <a:spLocks noGrp="1"/>
          </p:cNvSpPr>
          <p:nvPr>
            <p:ph type="sldNum" sz="quarter" idx="12"/>
          </p:nvPr>
        </p:nvSpPr>
        <p:spPr/>
        <p:txBody>
          <a:bodyPr/>
          <a:lstStyle/>
          <a:p>
            <a:fld id="{3F5BB5FB-98EE-4F2E-BF09-B4ACC1FC16BB}" type="slidenum">
              <a:rPr lang="en-US" smtClean="0"/>
              <a:t>‹#›</a:t>
            </a:fld>
            <a:endParaRPr lang="en-US"/>
          </a:p>
        </p:txBody>
      </p:sp>
    </p:spTree>
    <p:extLst>
      <p:ext uri="{BB962C8B-B14F-4D97-AF65-F5344CB8AC3E}">
        <p14:creationId xmlns:p14="http://schemas.microsoft.com/office/powerpoint/2010/main" val="20428673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EDFC8A-5629-4576-8B6F-5C68498A678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D21A452-4CAD-44BA-926C-52A48BC4CAB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8F46A2C-DF10-4F28-BF9F-869080DCB103}"/>
              </a:ext>
            </a:extLst>
          </p:cNvPr>
          <p:cNvSpPr>
            <a:spLocks noGrp="1"/>
          </p:cNvSpPr>
          <p:nvPr>
            <p:ph type="dt" sz="half" idx="10"/>
          </p:nvPr>
        </p:nvSpPr>
        <p:spPr/>
        <p:txBody>
          <a:bodyPr/>
          <a:lstStyle/>
          <a:p>
            <a:fld id="{537CBE91-7202-41FE-9FE2-8E4400373E9A}" type="datetimeFigureOut">
              <a:rPr lang="en-US" smtClean="0"/>
              <a:t>6/20/2019</a:t>
            </a:fld>
            <a:endParaRPr lang="en-US"/>
          </a:p>
        </p:txBody>
      </p:sp>
      <p:sp>
        <p:nvSpPr>
          <p:cNvPr id="5" name="Footer Placeholder 4">
            <a:extLst>
              <a:ext uri="{FF2B5EF4-FFF2-40B4-BE49-F238E27FC236}">
                <a16:creationId xmlns:a16="http://schemas.microsoft.com/office/drawing/2014/main" id="{25DE4538-56CE-4A15-983D-B28390BB95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F547F86-5FB7-4C31-917F-131154BC32A4}"/>
              </a:ext>
            </a:extLst>
          </p:cNvPr>
          <p:cNvSpPr>
            <a:spLocks noGrp="1"/>
          </p:cNvSpPr>
          <p:nvPr>
            <p:ph type="sldNum" sz="quarter" idx="12"/>
          </p:nvPr>
        </p:nvSpPr>
        <p:spPr/>
        <p:txBody>
          <a:bodyPr/>
          <a:lstStyle/>
          <a:p>
            <a:fld id="{3F5BB5FB-98EE-4F2E-BF09-B4ACC1FC16BB}" type="slidenum">
              <a:rPr lang="en-US" smtClean="0"/>
              <a:t>‹#›</a:t>
            </a:fld>
            <a:endParaRPr lang="en-US"/>
          </a:p>
        </p:txBody>
      </p:sp>
    </p:spTree>
    <p:extLst>
      <p:ext uri="{BB962C8B-B14F-4D97-AF65-F5344CB8AC3E}">
        <p14:creationId xmlns:p14="http://schemas.microsoft.com/office/powerpoint/2010/main" val="27200831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D60E4D-EEC7-443E-AD0E-50E6DF48418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A0137C2-4CA7-4F41-9604-A5672AC122D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6C59136-AE1B-4D0A-A0A1-8806062B5CA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044C038-DDEB-4319-8A99-3AA62633154A}"/>
              </a:ext>
            </a:extLst>
          </p:cNvPr>
          <p:cNvSpPr>
            <a:spLocks noGrp="1"/>
          </p:cNvSpPr>
          <p:nvPr>
            <p:ph type="dt" sz="half" idx="10"/>
          </p:nvPr>
        </p:nvSpPr>
        <p:spPr/>
        <p:txBody>
          <a:bodyPr/>
          <a:lstStyle/>
          <a:p>
            <a:fld id="{537CBE91-7202-41FE-9FE2-8E4400373E9A}" type="datetimeFigureOut">
              <a:rPr lang="en-US" smtClean="0"/>
              <a:t>6/20/2019</a:t>
            </a:fld>
            <a:endParaRPr lang="en-US"/>
          </a:p>
        </p:txBody>
      </p:sp>
      <p:sp>
        <p:nvSpPr>
          <p:cNvPr id="6" name="Footer Placeholder 5">
            <a:extLst>
              <a:ext uri="{FF2B5EF4-FFF2-40B4-BE49-F238E27FC236}">
                <a16:creationId xmlns:a16="http://schemas.microsoft.com/office/drawing/2014/main" id="{70F2817F-13F1-4EEF-BC21-5739345EFD1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C64258A-4F5C-4511-96C9-A22FF03E80E9}"/>
              </a:ext>
            </a:extLst>
          </p:cNvPr>
          <p:cNvSpPr>
            <a:spLocks noGrp="1"/>
          </p:cNvSpPr>
          <p:nvPr>
            <p:ph type="sldNum" sz="quarter" idx="12"/>
          </p:nvPr>
        </p:nvSpPr>
        <p:spPr/>
        <p:txBody>
          <a:bodyPr/>
          <a:lstStyle/>
          <a:p>
            <a:fld id="{3F5BB5FB-98EE-4F2E-BF09-B4ACC1FC16BB}" type="slidenum">
              <a:rPr lang="en-US" smtClean="0"/>
              <a:t>‹#›</a:t>
            </a:fld>
            <a:endParaRPr lang="en-US"/>
          </a:p>
        </p:txBody>
      </p:sp>
    </p:spTree>
    <p:extLst>
      <p:ext uri="{BB962C8B-B14F-4D97-AF65-F5344CB8AC3E}">
        <p14:creationId xmlns:p14="http://schemas.microsoft.com/office/powerpoint/2010/main" val="13976391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081B06-C67C-453A-B5FD-B91EA2701B2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A5CAE36-8638-431E-8264-3B2BF0F525F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CC70DDB-7FFC-433D-9445-F68BB4C4450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B316B6E-EF94-4DA5-BCE5-EA46B73BC5D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D3D5786-F5A9-4A41-98FE-396E7621A2F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9E27651-C210-4E94-AEB1-8C78B6FA2857}"/>
              </a:ext>
            </a:extLst>
          </p:cNvPr>
          <p:cNvSpPr>
            <a:spLocks noGrp="1"/>
          </p:cNvSpPr>
          <p:nvPr>
            <p:ph type="dt" sz="half" idx="10"/>
          </p:nvPr>
        </p:nvSpPr>
        <p:spPr/>
        <p:txBody>
          <a:bodyPr/>
          <a:lstStyle/>
          <a:p>
            <a:fld id="{537CBE91-7202-41FE-9FE2-8E4400373E9A}" type="datetimeFigureOut">
              <a:rPr lang="en-US" smtClean="0"/>
              <a:t>6/20/2019</a:t>
            </a:fld>
            <a:endParaRPr lang="en-US"/>
          </a:p>
        </p:txBody>
      </p:sp>
      <p:sp>
        <p:nvSpPr>
          <p:cNvPr id="8" name="Footer Placeholder 7">
            <a:extLst>
              <a:ext uri="{FF2B5EF4-FFF2-40B4-BE49-F238E27FC236}">
                <a16:creationId xmlns:a16="http://schemas.microsoft.com/office/drawing/2014/main" id="{C50891B7-1D1F-47CC-96DE-CAE40022A1E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8BCF90E-A786-4047-83A9-C6AC9D5E9466}"/>
              </a:ext>
            </a:extLst>
          </p:cNvPr>
          <p:cNvSpPr>
            <a:spLocks noGrp="1"/>
          </p:cNvSpPr>
          <p:nvPr>
            <p:ph type="sldNum" sz="quarter" idx="12"/>
          </p:nvPr>
        </p:nvSpPr>
        <p:spPr/>
        <p:txBody>
          <a:bodyPr/>
          <a:lstStyle/>
          <a:p>
            <a:fld id="{3F5BB5FB-98EE-4F2E-BF09-B4ACC1FC16BB}" type="slidenum">
              <a:rPr lang="en-US" smtClean="0"/>
              <a:t>‹#›</a:t>
            </a:fld>
            <a:endParaRPr lang="en-US"/>
          </a:p>
        </p:txBody>
      </p:sp>
    </p:spTree>
    <p:extLst>
      <p:ext uri="{BB962C8B-B14F-4D97-AF65-F5344CB8AC3E}">
        <p14:creationId xmlns:p14="http://schemas.microsoft.com/office/powerpoint/2010/main" val="6683163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855F89-0A34-4603-892C-D9D7566D7EC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BB8AB20-E700-4FD0-9845-A960978A007F}"/>
              </a:ext>
            </a:extLst>
          </p:cNvPr>
          <p:cNvSpPr>
            <a:spLocks noGrp="1"/>
          </p:cNvSpPr>
          <p:nvPr>
            <p:ph type="dt" sz="half" idx="10"/>
          </p:nvPr>
        </p:nvSpPr>
        <p:spPr/>
        <p:txBody>
          <a:bodyPr/>
          <a:lstStyle/>
          <a:p>
            <a:fld id="{537CBE91-7202-41FE-9FE2-8E4400373E9A}" type="datetimeFigureOut">
              <a:rPr lang="en-US" smtClean="0"/>
              <a:t>6/20/2019</a:t>
            </a:fld>
            <a:endParaRPr lang="en-US"/>
          </a:p>
        </p:txBody>
      </p:sp>
      <p:sp>
        <p:nvSpPr>
          <p:cNvPr id="4" name="Footer Placeholder 3">
            <a:extLst>
              <a:ext uri="{FF2B5EF4-FFF2-40B4-BE49-F238E27FC236}">
                <a16:creationId xmlns:a16="http://schemas.microsoft.com/office/drawing/2014/main" id="{559BC783-BD9A-444C-A572-B4E681D66FF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B646EA4-815F-471A-B99F-754679225C03}"/>
              </a:ext>
            </a:extLst>
          </p:cNvPr>
          <p:cNvSpPr>
            <a:spLocks noGrp="1"/>
          </p:cNvSpPr>
          <p:nvPr>
            <p:ph type="sldNum" sz="quarter" idx="12"/>
          </p:nvPr>
        </p:nvSpPr>
        <p:spPr/>
        <p:txBody>
          <a:bodyPr/>
          <a:lstStyle/>
          <a:p>
            <a:fld id="{3F5BB5FB-98EE-4F2E-BF09-B4ACC1FC16BB}" type="slidenum">
              <a:rPr lang="en-US" smtClean="0"/>
              <a:t>‹#›</a:t>
            </a:fld>
            <a:endParaRPr lang="en-US"/>
          </a:p>
        </p:txBody>
      </p:sp>
    </p:spTree>
    <p:extLst>
      <p:ext uri="{BB962C8B-B14F-4D97-AF65-F5344CB8AC3E}">
        <p14:creationId xmlns:p14="http://schemas.microsoft.com/office/powerpoint/2010/main" val="9733615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978B577-5355-4BE5-947F-31694CE128B2}"/>
              </a:ext>
            </a:extLst>
          </p:cNvPr>
          <p:cNvSpPr>
            <a:spLocks noGrp="1"/>
          </p:cNvSpPr>
          <p:nvPr>
            <p:ph type="dt" sz="half" idx="10"/>
          </p:nvPr>
        </p:nvSpPr>
        <p:spPr/>
        <p:txBody>
          <a:bodyPr/>
          <a:lstStyle/>
          <a:p>
            <a:fld id="{537CBE91-7202-41FE-9FE2-8E4400373E9A}" type="datetimeFigureOut">
              <a:rPr lang="en-US" smtClean="0"/>
              <a:t>6/20/2019</a:t>
            </a:fld>
            <a:endParaRPr lang="en-US"/>
          </a:p>
        </p:txBody>
      </p:sp>
      <p:sp>
        <p:nvSpPr>
          <p:cNvPr id="3" name="Footer Placeholder 2">
            <a:extLst>
              <a:ext uri="{FF2B5EF4-FFF2-40B4-BE49-F238E27FC236}">
                <a16:creationId xmlns:a16="http://schemas.microsoft.com/office/drawing/2014/main" id="{A087D7F9-B081-498B-B52B-FEF381B67B5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4657398-3C05-4413-A16A-F1456ACDDF1B}"/>
              </a:ext>
            </a:extLst>
          </p:cNvPr>
          <p:cNvSpPr>
            <a:spLocks noGrp="1"/>
          </p:cNvSpPr>
          <p:nvPr>
            <p:ph type="sldNum" sz="quarter" idx="12"/>
          </p:nvPr>
        </p:nvSpPr>
        <p:spPr/>
        <p:txBody>
          <a:bodyPr/>
          <a:lstStyle/>
          <a:p>
            <a:fld id="{3F5BB5FB-98EE-4F2E-BF09-B4ACC1FC16BB}" type="slidenum">
              <a:rPr lang="en-US" smtClean="0"/>
              <a:t>‹#›</a:t>
            </a:fld>
            <a:endParaRPr lang="en-US"/>
          </a:p>
        </p:txBody>
      </p:sp>
    </p:spTree>
    <p:extLst>
      <p:ext uri="{BB962C8B-B14F-4D97-AF65-F5344CB8AC3E}">
        <p14:creationId xmlns:p14="http://schemas.microsoft.com/office/powerpoint/2010/main" val="2193008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74AA85-2900-48BF-A547-2AC125BF437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25366B2-159B-47B9-A865-10729A387B4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4C83C8E-42D0-4216-9127-9376C650F54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B5AA9E9-2838-4BFA-9EB4-82C76118B08E}"/>
              </a:ext>
            </a:extLst>
          </p:cNvPr>
          <p:cNvSpPr>
            <a:spLocks noGrp="1"/>
          </p:cNvSpPr>
          <p:nvPr>
            <p:ph type="dt" sz="half" idx="10"/>
          </p:nvPr>
        </p:nvSpPr>
        <p:spPr/>
        <p:txBody>
          <a:bodyPr/>
          <a:lstStyle/>
          <a:p>
            <a:fld id="{537CBE91-7202-41FE-9FE2-8E4400373E9A}" type="datetimeFigureOut">
              <a:rPr lang="en-US" smtClean="0"/>
              <a:t>6/20/2019</a:t>
            </a:fld>
            <a:endParaRPr lang="en-US"/>
          </a:p>
        </p:txBody>
      </p:sp>
      <p:sp>
        <p:nvSpPr>
          <p:cNvPr id="6" name="Footer Placeholder 5">
            <a:extLst>
              <a:ext uri="{FF2B5EF4-FFF2-40B4-BE49-F238E27FC236}">
                <a16:creationId xmlns:a16="http://schemas.microsoft.com/office/drawing/2014/main" id="{6E27C19C-A993-468A-8B21-FB9F8454295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781D603-4957-427F-98A9-062AA5FD2B2F}"/>
              </a:ext>
            </a:extLst>
          </p:cNvPr>
          <p:cNvSpPr>
            <a:spLocks noGrp="1"/>
          </p:cNvSpPr>
          <p:nvPr>
            <p:ph type="sldNum" sz="quarter" idx="12"/>
          </p:nvPr>
        </p:nvSpPr>
        <p:spPr/>
        <p:txBody>
          <a:bodyPr/>
          <a:lstStyle/>
          <a:p>
            <a:fld id="{3F5BB5FB-98EE-4F2E-BF09-B4ACC1FC16BB}" type="slidenum">
              <a:rPr lang="en-US" smtClean="0"/>
              <a:t>‹#›</a:t>
            </a:fld>
            <a:endParaRPr lang="en-US"/>
          </a:p>
        </p:txBody>
      </p:sp>
    </p:spTree>
    <p:extLst>
      <p:ext uri="{BB962C8B-B14F-4D97-AF65-F5344CB8AC3E}">
        <p14:creationId xmlns:p14="http://schemas.microsoft.com/office/powerpoint/2010/main" val="40958860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B45806-209C-45EF-A36A-930AB963E68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A93CDE0-3204-4652-AAAD-6AB8170972F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A26767F-68BF-4747-87EB-B1A431A7D5A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426D13A-ED26-42F1-8589-79A2268CC02B}"/>
              </a:ext>
            </a:extLst>
          </p:cNvPr>
          <p:cNvSpPr>
            <a:spLocks noGrp="1"/>
          </p:cNvSpPr>
          <p:nvPr>
            <p:ph type="dt" sz="half" idx="10"/>
          </p:nvPr>
        </p:nvSpPr>
        <p:spPr/>
        <p:txBody>
          <a:bodyPr/>
          <a:lstStyle/>
          <a:p>
            <a:fld id="{537CBE91-7202-41FE-9FE2-8E4400373E9A}" type="datetimeFigureOut">
              <a:rPr lang="en-US" smtClean="0"/>
              <a:t>6/20/2019</a:t>
            </a:fld>
            <a:endParaRPr lang="en-US"/>
          </a:p>
        </p:txBody>
      </p:sp>
      <p:sp>
        <p:nvSpPr>
          <p:cNvPr id="6" name="Footer Placeholder 5">
            <a:extLst>
              <a:ext uri="{FF2B5EF4-FFF2-40B4-BE49-F238E27FC236}">
                <a16:creationId xmlns:a16="http://schemas.microsoft.com/office/drawing/2014/main" id="{5789E992-5FF0-4FBC-B3E8-ED384CA0181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C552493-A24A-4509-A408-C47F126F2357}"/>
              </a:ext>
            </a:extLst>
          </p:cNvPr>
          <p:cNvSpPr>
            <a:spLocks noGrp="1"/>
          </p:cNvSpPr>
          <p:nvPr>
            <p:ph type="sldNum" sz="quarter" idx="12"/>
          </p:nvPr>
        </p:nvSpPr>
        <p:spPr/>
        <p:txBody>
          <a:bodyPr/>
          <a:lstStyle/>
          <a:p>
            <a:fld id="{3F5BB5FB-98EE-4F2E-BF09-B4ACC1FC16BB}" type="slidenum">
              <a:rPr lang="en-US" smtClean="0"/>
              <a:t>‹#›</a:t>
            </a:fld>
            <a:endParaRPr lang="en-US"/>
          </a:p>
        </p:txBody>
      </p:sp>
    </p:spTree>
    <p:extLst>
      <p:ext uri="{BB962C8B-B14F-4D97-AF65-F5344CB8AC3E}">
        <p14:creationId xmlns:p14="http://schemas.microsoft.com/office/powerpoint/2010/main" val="2002461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83EC11D-DC11-42C5-96B7-15D0A55549F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6256BDA-3C71-4C76-A391-9DD909B00A2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F942444-919D-46CB-A4A0-CF3706035EE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7CBE91-7202-41FE-9FE2-8E4400373E9A}" type="datetimeFigureOut">
              <a:rPr lang="en-US" smtClean="0"/>
              <a:t>6/20/2019</a:t>
            </a:fld>
            <a:endParaRPr lang="en-US"/>
          </a:p>
        </p:txBody>
      </p:sp>
      <p:sp>
        <p:nvSpPr>
          <p:cNvPr id="5" name="Footer Placeholder 4">
            <a:extLst>
              <a:ext uri="{FF2B5EF4-FFF2-40B4-BE49-F238E27FC236}">
                <a16:creationId xmlns:a16="http://schemas.microsoft.com/office/drawing/2014/main" id="{07455948-0584-4894-A537-BA547E10CF9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1A1465D-62D3-4653-AF60-1CBD3CA9E03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5BB5FB-98EE-4F2E-BF09-B4ACC1FC16BB}" type="slidenum">
              <a:rPr lang="en-US" smtClean="0"/>
              <a:t>‹#›</a:t>
            </a:fld>
            <a:endParaRPr lang="en-US"/>
          </a:p>
        </p:txBody>
      </p:sp>
    </p:spTree>
    <p:extLst>
      <p:ext uri="{BB962C8B-B14F-4D97-AF65-F5344CB8AC3E}">
        <p14:creationId xmlns:p14="http://schemas.microsoft.com/office/powerpoint/2010/main" val="23529761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www.youtube.com/watch?v=Qpk66GvvGGU" TargetMode="External"/><Relationship Id="rId2" Type="http://schemas.openxmlformats.org/officeDocument/2006/relationships/hyperlink" Target="https://www.space.com/ufos-real-but-not-alien-spaceships.html?jwsource=cl" TargetMode="External"/><Relationship Id="rId1" Type="http://schemas.openxmlformats.org/officeDocument/2006/relationships/slideLayout" Target="../slideLayouts/slideLayout2.xml"/><Relationship Id="rId5" Type="http://schemas.openxmlformats.org/officeDocument/2006/relationships/hyperlink" Target="https://breakthroughinitiatives.org/opendatasearch" TargetMode="External"/><Relationship Id="rId4" Type="http://schemas.openxmlformats.org/officeDocument/2006/relationships/hyperlink" Target="https://breakthroughinitiatives.org/"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seti.org/seti-institute/project/details/early-seti-project-ozma-arecibo-message" TargetMode="External"/><Relationship Id="rId2" Type="http://schemas.openxmlformats.org/officeDocument/2006/relationships/hyperlink" Target="https://www.seti.org/frank-drake" TargetMode="External"/><Relationship Id="rId1" Type="http://schemas.openxmlformats.org/officeDocument/2006/relationships/slideLayout" Target="../slideLayouts/slideLayout2.xml"/><Relationship Id="rId4" Type="http://schemas.openxmlformats.org/officeDocument/2006/relationships/hyperlink" Target="https://www.seti.org/drake-equation"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0A5A0C6-42B1-46AD-B27D-9705EE2652C2}"/>
              </a:ext>
            </a:extLst>
          </p:cNvPr>
          <p:cNvSpPr>
            <a:spLocks noGrp="1"/>
          </p:cNvSpPr>
          <p:nvPr>
            <p:ph type="title"/>
          </p:nvPr>
        </p:nvSpPr>
        <p:spPr>
          <a:xfrm>
            <a:off x="838200" y="390617"/>
            <a:ext cx="10515600" cy="1300071"/>
          </a:xfrm>
        </p:spPr>
        <p:txBody>
          <a:bodyPr/>
          <a:lstStyle/>
          <a:p>
            <a:endParaRPr lang="en-US" dirty="0"/>
          </a:p>
        </p:txBody>
      </p:sp>
      <p:pic>
        <p:nvPicPr>
          <p:cNvPr id="8" name="Content Placeholder 7">
            <a:extLst>
              <a:ext uri="{FF2B5EF4-FFF2-40B4-BE49-F238E27FC236}">
                <a16:creationId xmlns:a16="http://schemas.microsoft.com/office/drawing/2014/main" id="{0563BBB7-DFA9-418B-AF9B-715A96C4D79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70338" y="0"/>
            <a:ext cx="6853561" cy="6853561"/>
          </a:xfrm>
        </p:spPr>
      </p:pic>
      <p:sp>
        <p:nvSpPr>
          <p:cNvPr id="6" name="Rectangle 5">
            <a:extLst>
              <a:ext uri="{FF2B5EF4-FFF2-40B4-BE49-F238E27FC236}">
                <a16:creationId xmlns:a16="http://schemas.microsoft.com/office/drawing/2014/main" id="{93336A80-B55E-47F0-BC95-7B420E538778}"/>
              </a:ext>
            </a:extLst>
          </p:cNvPr>
          <p:cNvSpPr/>
          <p:nvPr/>
        </p:nvSpPr>
        <p:spPr>
          <a:xfrm>
            <a:off x="3866257" y="2967335"/>
            <a:ext cx="4459491" cy="923330"/>
          </a:xfrm>
          <a:prstGeom prst="rect">
            <a:avLst/>
          </a:prstGeom>
          <a:noFill/>
        </p:spPr>
        <p:txBody>
          <a:bodyPr wrap="none" lIns="91440" tIns="45720" rIns="91440" bIns="45720">
            <a:spAutoFit/>
          </a:bodyPr>
          <a:lstStyle/>
          <a:p>
            <a:pPr algn="ctr"/>
            <a:r>
              <a:rPr lang="en-US"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Are We Alone?</a:t>
            </a:r>
          </a:p>
        </p:txBody>
      </p:sp>
    </p:spTree>
    <p:extLst>
      <p:ext uri="{BB962C8B-B14F-4D97-AF65-F5344CB8AC3E}">
        <p14:creationId xmlns:p14="http://schemas.microsoft.com/office/powerpoint/2010/main" val="37437655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F1ED56-5C0E-4CD0-BB5A-6DF0CEB36F39}"/>
              </a:ext>
            </a:extLst>
          </p:cNvPr>
          <p:cNvSpPr>
            <a:spLocks noGrp="1"/>
          </p:cNvSpPr>
          <p:nvPr>
            <p:ph type="title"/>
          </p:nvPr>
        </p:nvSpPr>
        <p:spPr/>
        <p:txBody>
          <a:bodyPr/>
          <a:lstStyle/>
          <a:p>
            <a:r>
              <a:rPr lang="pt-BR" dirty="0"/>
              <a:t>N = 6 x .5 x ne x fl x fi x fc x L</a:t>
            </a:r>
            <a:endParaRPr lang="en-US" dirty="0"/>
          </a:p>
        </p:txBody>
      </p:sp>
      <p:sp>
        <p:nvSpPr>
          <p:cNvPr id="3" name="Content Placeholder 2">
            <a:extLst>
              <a:ext uri="{FF2B5EF4-FFF2-40B4-BE49-F238E27FC236}">
                <a16:creationId xmlns:a16="http://schemas.microsoft.com/office/drawing/2014/main" id="{D98649D0-5E14-467F-A89F-7AD4EFAEC038}"/>
              </a:ext>
            </a:extLst>
          </p:cNvPr>
          <p:cNvSpPr>
            <a:spLocks noGrp="1"/>
          </p:cNvSpPr>
          <p:nvPr>
            <p:ph idx="1"/>
          </p:nvPr>
        </p:nvSpPr>
        <p:spPr/>
        <p:txBody>
          <a:bodyPr/>
          <a:lstStyle/>
          <a:p>
            <a:r>
              <a:rPr lang="en-US" dirty="0"/>
              <a:t>ne = the average number of planets that can potentially support life per star that has planets.</a:t>
            </a:r>
          </a:p>
          <a:p>
            <a:r>
              <a:rPr lang="en-US" dirty="0"/>
              <a:t>Approximately 2.</a:t>
            </a:r>
          </a:p>
          <a:p>
            <a:r>
              <a:rPr lang="en-US" dirty="0"/>
              <a:t>These would be planets in the habitable or goldilocks zone.</a:t>
            </a:r>
          </a:p>
        </p:txBody>
      </p:sp>
    </p:spTree>
    <p:extLst>
      <p:ext uri="{BB962C8B-B14F-4D97-AF65-F5344CB8AC3E}">
        <p14:creationId xmlns:p14="http://schemas.microsoft.com/office/powerpoint/2010/main" val="31943833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651D9D-7988-4023-ABA6-1D98CEF83EF2}"/>
              </a:ext>
            </a:extLst>
          </p:cNvPr>
          <p:cNvSpPr>
            <a:spLocks noGrp="1"/>
          </p:cNvSpPr>
          <p:nvPr>
            <p:ph type="title"/>
          </p:nvPr>
        </p:nvSpPr>
        <p:spPr/>
        <p:txBody>
          <a:bodyPr/>
          <a:lstStyle/>
          <a:p>
            <a:r>
              <a:rPr lang="pt-BR" dirty="0"/>
              <a:t>N = 6 x .5 x 2 x fl x fi x fc x L</a:t>
            </a:r>
            <a:endParaRPr lang="en-US" dirty="0"/>
          </a:p>
        </p:txBody>
      </p:sp>
      <p:sp>
        <p:nvSpPr>
          <p:cNvPr id="3" name="Content Placeholder 2">
            <a:extLst>
              <a:ext uri="{FF2B5EF4-FFF2-40B4-BE49-F238E27FC236}">
                <a16:creationId xmlns:a16="http://schemas.microsoft.com/office/drawing/2014/main" id="{3BB7BB53-9DC7-4C6A-86A6-10CDC7EAFA6E}"/>
              </a:ext>
            </a:extLst>
          </p:cNvPr>
          <p:cNvSpPr>
            <a:spLocks noGrp="1"/>
          </p:cNvSpPr>
          <p:nvPr>
            <p:ph idx="1"/>
          </p:nvPr>
        </p:nvSpPr>
        <p:spPr/>
        <p:txBody>
          <a:bodyPr/>
          <a:lstStyle/>
          <a:p>
            <a:r>
              <a:rPr lang="en-US" dirty="0" err="1"/>
              <a:t>fl</a:t>
            </a:r>
            <a:r>
              <a:rPr lang="en-US" dirty="0"/>
              <a:t> = the fraction of planets that could support life that actually develop life at some point.</a:t>
            </a:r>
          </a:p>
          <a:p>
            <a:r>
              <a:rPr lang="en-US" dirty="0"/>
              <a:t>1 out of 100.</a:t>
            </a:r>
          </a:p>
        </p:txBody>
      </p:sp>
    </p:spTree>
    <p:extLst>
      <p:ext uri="{BB962C8B-B14F-4D97-AF65-F5344CB8AC3E}">
        <p14:creationId xmlns:p14="http://schemas.microsoft.com/office/powerpoint/2010/main" val="19382789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85449A-286B-4F06-94E7-A10763FAF599}"/>
              </a:ext>
            </a:extLst>
          </p:cNvPr>
          <p:cNvSpPr>
            <a:spLocks noGrp="1"/>
          </p:cNvSpPr>
          <p:nvPr>
            <p:ph type="title"/>
          </p:nvPr>
        </p:nvSpPr>
        <p:spPr/>
        <p:txBody>
          <a:bodyPr/>
          <a:lstStyle/>
          <a:p>
            <a:r>
              <a:rPr lang="pt-BR" dirty="0"/>
              <a:t>N = 6 x .5 x 2 x .01 x fi x fc x L</a:t>
            </a:r>
            <a:endParaRPr lang="en-US" dirty="0"/>
          </a:p>
        </p:txBody>
      </p:sp>
      <p:sp>
        <p:nvSpPr>
          <p:cNvPr id="3" name="Content Placeholder 2">
            <a:extLst>
              <a:ext uri="{FF2B5EF4-FFF2-40B4-BE49-F238E27FC236}">
                <a16:creationId xmlns:a16="http://schemas.microsoft.com/office/drawing/2014/main" id="{FF0E3B72-779B-44CB-84E7-3828DE7DAB5C}"/>
              </a:ext>
            </a:extLst>
          </p:cNvPr>
          <p:cNvSpPr>
            <a:spLocks noGrp="1"/>
          </p:cNvSpPr>
          <p:nvPr>
            <p:ph idx="1"/>
          </p:nvPr>
        </p:nvSpPr>
        <p:spPr/>
        <p:txBody>
          <a:bodyPr/>
          <a:lstStyle/>
          <a:p>
            <a:r>
              <a:rPr lang="en-US" dirty="0"/>
              <a:t>fi = the fraction of planets with life that actually go on to develop intelligent life (civilizations).</a:t>
            </a:r>
          </a:p>
          <a:p>
            <a:r>
              <a:rPr lang="en-US" dirty="0"/>
              <a:t>1 out of 100.</a:t>
            </a:r>
          </a:p>
          <a:p>
            <a:r>
              <a:rPr lang="en-US" dirty="0"/>
              <a:t>What is intelligent life? </a:t>
            </a:r>
          </a:p>
          <a:p>
            <a:r>
              <a:rPr lang="en-US" dirty="0"/>
              <a:t>Insects, birds, dinosaurs, fish, snakes, rodents, whales, dolphins, apes?</a:t>
            </a:r>
          </a:p>
        </p:txBody>
      </p:sp>
    </p:spTree>
    <p:extLst>
      <p:ext uri="{BB962C8B-B14F-4D97-AF65-F5344CB8AC3E}">
        <p14:creationId xmlns:p14="http://schemas.microsoft.com/office/powerpoint/2010/main" val="3036229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down)">
                                      <p:cBhvr>
                                        <p:cTn id="7" dur="580">
                                          <p:stCondLst>
                                            <p:cond delay="0"/>
                                          </p:stCondLst>
                                        </p:cTn>
                                        <p:tgtEl>
                                          <p:spTgt spid="3">
                                            <p:txEl>
                                              <p:pRg st="2" end="2"/>
                                            </p:txEl>
                                          </p:spTgt>
                                        </p:tgtEl>
                                      </p:cBhvr>
                                    </p:animEffect>
                                    <p:anim calcmode="lin" valueType="num">
                                      <p:cBhvr>
                                        <p:cTn id="8"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2" end="2"/>
                                            </p:txEl>
                                          </p:spTgt>
                                        </p:tgtEl>
                                      </p:cBhvr>
                                      <p:to x="100000" y="60000"/>
                                    </p:animScale>
                                    <p:animScale>
                                      <p:cBhvr>
                                        <p:cTn id="14" dur="166" decel="50000">
                                          <p:stCondLst>
                                            <p:cond delay="676"/>
                                          </p:stCondLst>
                                        </p:cTn>
                                        <p:tgtEl>
                                          <p:spTgt spid="3">
                                            <p:txEl>
                                              <p:pRg st="2" end="2"/>
                                            </p:txEl>
                                          </p:spTgt>
                                        </p:tgtEl>
                                      </p:cBhvr>
                                      <p:to x="100000" y="100000"/>
                                    </p:animScale>
                                    <p:animScale>
                                      <p:cBhvr>
                                        <p:cTn id="15" dur="26">
                                          <p:stCondLst>
                                            <p:cond delay="1312"/>
                                          </p:stCondLst>
                                        </p:cTn>
                                        <p:tgtEl>
                                          <p:spTgt spid="3">
                                            <p:txEl>
                                              <p:pRg st="2" end="2"/>
                                            </p:txEl>
                                          </p:spTgt>
                                        </p:tgtEl>
                                      </p:cBhvr>
                                      <p:to x="100000" y="80000"/>
                                    </p:animScale>
                                    <p:animScale>
                                      <p:cBhvr>
                                        <p:cTn id="16" dur="166" decel="50000">
                                          <p:stCondLst>
                                            <p:cond delay="1338"/>
                                          </p:stCondLst>
                                        </p:cTn>
                                        <p:tgtEl>
                                          <p:spTgt spid="3">
                                            <p:txEl>
                                              <p:pRg st="2" end="2"/>
                                            </p:txEl>
                                          </p:spTgt>
                                        </p:tgtEl>
                                      </p:cBhvr>
                                      <p:to x="100000" y="100000"/>
                                    </p:animScale>
                                    <p:animScale>
                                      <p:cBhvr>
                                        <p:cTn id="17" dur="26">
                                          <p:stCondLst>
                                            <p:cond delay="1642"/>
                                          </p:stCondLst>
                                        </p:cTn>
                                        <p:tgtEl>
                                          <p:spTgt spid="3">
                                            <p:txEl>
                                              <p:pRg st="2" end="2"/>
                                            </p:txEl>
                                          </p:spTgt>
                                        </p:tgtEl>
                                      </p:cBhvr>
                                      <p:to x="100000" y="90000"/>
                                    </p:animScale>
                                    <p:animScale>
                                      <p:cBhvr>
                                        <p:cTn id="18" dur="166" decel="50000">
                                          <p:stCondLst>
                                            <p:cond delay="1668"/>
                                          </p:stCondLst>
                                        </p:cTn>
                                        <p:tgtEl>
                                          <p:spTgt spid="3">
                                            <p:txEl>
                                              <p:pRg st="2" end="2"/>
                                            </p:txEl>
                                          </p:spTgt>
                                        </p:tgtEl>
                                      </p:cBhvr>
                                      <p:to x="100000" y="100000"/>
                                    </p:animScale>
                                    <p:animScale>
                                      <p:cBhvr>
                                        <p:cTn id="19" dur="26">
                                          <p:stCondLst>
                                            <p:cond delay="1808"/>
                                          </p:stCondLst>
                                        </p:cTn>
                                        <p:tgtEl>
                                          <p:spTgt spid="3">
                                            <p:txEl>
                                              <p:pRg st="2" end="2"/>
                                            </p:txEl>
                                          </p:spTgt>
                                        </p:tgtEl>
                                      </p:cBhvr>
                                      <p:to x="100000" y="95000"/>
                                    </p:animScale>
                                    <p:animScale>
                                      <p:cBhvr>
                                        <p:cTn id="20" dur="166" decel="50000">
                                          <p:stCondLst>
                                            <p:cond delay="1834"/>
                                          </p:stCondLst>
                                        </p:cTn>
                                        <p:tgtEl>
                                          <p:spTgt spid="3">
                                            <p:txEl>
                                              <p:pRg st="2" end="2"/>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5" presetClass="entr" presetSubtype="0"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2000"/>
                                        <p:tgtEl>
                                          <p:spTgt spid="3">
                                            <p:txEl>
                                              <p:pRg st="3" end="3"/>
                                            </p:txEl>
                                          </p:spTgt>
                                        </p:tgtEl>
                                      </p:cBhvr>
                                    </p:animEffect>
                                    <p:anim calcmode="lin" valueType="num">
                                      <p:cBhvr>
                                        <p:cTn id="26" dur="2000" fill="hold"/>
                                        <p:tgtEl>
                                          <p:spTgt spid="3">
                                            <p:txEl>
                                              <p:pRg st="3" end="3"/>
                                            </p:txEl>
                                          </p:spTgt>
                                        </p:tgtEl>
                                        <p:attrNameLst>
                                          <p:attrName>ppt_w</p:attrName>
                                        </p:attrNameLst>
                                      </p:cBhvr>
                                      <p:tavLst>
                                        <p:tav tm="0" fmla="#ppt_w*sin(2.5*pi*$)">
                                          <p:val>
                                            <p:fltVal val="0"/>
                                          </p:val>
                                        </p:tav>
                                        <p:tav tm="100000">
                                          <p:val>
                                            <p:fltVal val="1"/>
                                          </p:val>
                                        </p:tav>
                                      </p:tavLst>
                                    </p:anim>
                                    <p:anim calcmode="lin" valueType="num">
                                      <p:cBhvr>
                                        <p:cTn id="27" dur="2000" fill="hold"/>
                                        <p:tgtEl>
                                          <p:spTgt spid="3">
                                            <p:txEl>
                                              <p:pRg st="3" end="3"/>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E57292-C969-407C-822B-6B77036F2F90}"/>
              </a:ext>
            </a:extLst>
          </p:cNvPr>
          <p:cNvSpPr>
            <a:spLocks noGrp="1"/>
          </p:cNvSpPr>
          <p:nvPr>
            <p:ph type="title"/>
          </p:nvPr>
        </p:nvSpPr>
        <p:spPr/>
        <p:txBody>
          <a:bodyPr/>
          <a:lstStyle/>
          <a:p>
            <a:r>
              <a:rPr lang="pt-BR" dirty="0"/>
              <a:t>N = 6 x .5 x 2 x .01 x .01 x fc x L</a:t>
            </a:r>
            <a:endParaRPr lang="en-US" dirty="0"/>
          </a:p>
        </p:txBody>
      </p:sp>
      <p:sp>
        <p:nvSpPr>
          <p:cNvPr id="3" name="Content Placeholder 2">
            <a:extLst>
              <a:ext uri="{FF2B5EF4-FFF2-40B4-BE49-F238E27FC236}">
                <a16:creationId xmlns:a16="http://schemas.microsoft.com/office/drawing/2014/main" id="{CA265825-A000-46E8-982F-D61EE0C432BF}"/>
              </a:ext>
            </a:extLst>
          </p:cNvPr>
          <p:cNvSpPr>
            <a:spLocks noGrp="1"/>
          </p:cNvSpPr>
          <p:nvPr>
            <p:ph idx="1"/>
          </p:nvPr>
        </p:nvSpPr>
        <p:spPr/>
        <p:txBody>
          <a:bodyPr/>
          <a:lstStyle/>
          <a:p>
            <a:r>
              <a:rPr lang="en-US" dirty="0"/>
              <a:t>fc = the fraction of civilizations that develop a technology that releases detectable signs of their existence into space.</a:t>
            </a:r>
          </a:p>
          <a:p>
            <a:r>
              <a:rPr lang="en-US" dirty="0"/>
              <a:t>1 out of 100.</a:t>
            </a:r>
          </a:p>
        </p:txBody>
      </p:sp>
    </p:spTree>
    <p:extLst>
      <p:ext uri="{BB962C8B-B14F-4D97-AF65-F5344CB8AC3E}">
        <p14:creationId xmlns:p14="http://schemas.microsoft.com/office/powerpoint/2010/main" val="3138118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653FF7-8FF2-47EC-82A7-034AFD102F37}"/>
              </a:ext>
            </a:extLst>
          </p:cNvPr>
          <p:cNvSpPr>
            <a:spLocks noGrp="1"/>
          </p:cNvSpPr>
          <p:nvPr>
            <p:ph type="title"/>
          </p:nvPr>
        </p:nvSpPr>
        <p:spPr/>
        <p:txBody>
          <a:bodyPr/>
          <a:lstStyle/>
          <a:p>
            <a:r>
              <a:rPr lang="pt-BR" dirty="0"/>
              <a:t>N = 6 x .5 x 2 x .01 x .01 x .01 x L</a:t>
            </a:r>
            <a:endParaRPr lang="en-US" dirty="0"/>
          </a:p>
        </p:txBody>
      </p:sp>
      <p:sp>
        <p:nvSpPr>
          <p:cNvPr id="3" name="Content Placeholder 2">
            <a:extLst>
              <a:ext uri="{FF2B5EF4-FFF2-40B4-BE49-F238E27FC236}">
                <a16:creationId xmlns:a16="http://schemas.microsoft.com/office/drawing/2014/main" id="{493FA820-5A32-4999-8274-F4A33739774A}"/>
              </a:ext>
            </a:extLst>
          </p:cNvPr>
          <p:cNvSpPr>
            <a:spLocks noGrp="1"/>
          </p:cNvSpPr>
          <p:nvPr>
            <p:ph idx="1"/>
          </p:nvPr>
        </p:nvSpPr>
        <p:spPr/>
        <p:txBody>
          <a:bodyPr>
            <a:normAutofit fontScale="92500"/>
          </a:bodyPr>
          <a:lstStyle/>
          <a:p>
            <a:r>
              <a:rPr lang="en-US" dirty="0"/>
              <a:t>L = the length of time for which such civilizations release detectable signals into space.</a:t>
            </a:r>
          </a:p>
          <a:p>
            <a:r>
              <a:rPr lang="en-US" dirty="0"/>
              <a:t>Lifetime of a civilization in years = 5000 (humans), 170,000,000 (dinosaurs).</a:t>
            </a:r>
          </a:p>
          <a:p>
            <a:r>
              <a:rPr lang="en-US" dirty="0"/>
              <a:t>Something to think about: Earth has been a bright electromagnetic source in the sky since around 1900 when radio started transmitting. But over the last few decades we are becoming a much dimmer electromagnetic source. Low power digital transmissions of TV and Radio stations and low power data to/from Satellites. We are moving to other low power transmissions like cell phones, </a:t>
            </a:r>
            <a:r>
              <a:rPr lang="en-US" dirty="0" err="1"/>
              <a:t>WiFi</a:t>
            </a:r>
            <a:r>
              <a:rPr lang="en-US" dirty="0"/>
              <a:t>, Bluetooth and Fiber Optics. If other civilizations move to low power, the odd's of hearing them goes down too.</a:t>
            </a:r>
          </a:p>
          <a:p>
            <a:endParaRPr lang="en-US" dirty="0"/>
          </a:p>
        </p:txBody>
      </p:sp>
    </p:spTree>
    <p:extLst>
      <p:ext uri="{BB962C8B-B14F-4D97-AF65-F5344CB8AC3E}">
        <p14:creationId xmlns:p14="http://schemas.microsoft.com/office/powerpoint/2010/main" val="11517381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4A8A8D-1898-46DB-A4DC-3B5D3F4FB9C2}"/>
              </a:ext>
            </a:extLst>
          </p:cNvPr>
          <p:cNvSpPr>
            <a:spLocks noGrp="1"/>
          </p:cNvSpPr>
          <p:nvPr>
            <p:ph type="title"/>
          </p:nvPr>
        </p:nvSpPr>
        <p:spPr/>
        <p:txBody>
          <a:bodyPr/>
          <a:lstStyle/>
          <a:p>
            <a:r>
              <a:rPr lang="pt-BR" dirty="0"/>
              <a:t>N = 6 x .5 x 2 x .01 x .01 x .01 x 5000</a:t>
            </a:r>
            <a:endParaRPr lang="en-US" dirty="0"/>
          </a:p>
        </p:txBody>
      </p:sp>
      <p:sp>
        <p:nvSpPr>
          <p:cNvPr id="3" name="Content Placeholder 2">
            <a:extLst>
              <a:ext uri="{FF2B5EF4-FFF2-40B4-BE49-F238E27FC236}">
                <a16:creationId xmlns:a16="http://schemas.microsoft.com/office/drawing/2014/main" id="{EC72FCFF-DC2D-497A-98D8-7CB8393BA955}"/>
              </a:ext>
            </a:extLst>
          </p:cNvPr>
          <p:cNvSpPr>
            <a:spLocks noGrp="1"/>
          </p:cNvSpPr>
          <p:nvPr>
            <p:ph idx="1"/>
          </p:nvPr>
        </p:nvSpPr>
        <p:spPr/>
        <p:txBody>
          <a:bodyPr/>
          <a:lstStyle/>
          <a:p>
            <a:r>
              <a:rPr lang="en-US" dirty="0"/>
              <a:t>So now we have all our values.</a:t>
            </a:r>
          </a:p>
          <a:p>
            <a:r>
              <a:rPr lang="pt-BR" dirty="0"/>
              <a:t>N = 6 x .5 x 2 x .01 x .01 x .01 x 5000</a:t>
            </a:r>
          </a:p>
          <a:p>
            <a:r>
              <a:rPr lang="pt-BR" dirty="0"/>
              <a:t>N = 0.025% chance of us communicating with someone in the Milky Way.</a:t>
            </a:r>
            <a:endParaRPr lang="en-US" dirty="0"/>
          </a:p>
        </p:txBody>
      </p:sp>
    </p:spTree>
    <p:extLst>
      <p:ext uri="{BB962C8B-B14F-4D97-AF65-F5344CB8AC3E}">
        <p14:creationId xmlns:p14="http://schemas.microsoft.com/office/powerpoint/2010/main" val="13032692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B17A57-E354-4DEC-BC6C-FF9E02765CFB}"/>
              </a:ext>
            </a:extLst>
          </p:cNvPr>
          <p:cNvSpPr>
            <a:spLocks noGrp="1"/>
          </p:cNvSpPr>
          <p:nvPr>
            <p:ph type="title"/>
          </p:nvPr>
        </p:nvSpPr>
        <p:spPr>
          <a:xfrm>
            <a:off x="838200" y="365126"/>
            <a:ext cx="10515600" cy="78758"/>
          </a:xfrm>
        </p:spPr>
        <p:txBody>
          <a:bodyPr>
            <a:normAutofit fontScale="90000"/>
          </a:bodyPr>
          <a:lstStyle/>
          <a:p>
            <a:endParaRPr lang="en-US" dirty="0"/>
          </a:p>
        </p:txBody>
      </p:sp>
      <p:sp>
        <p:nvSpPr>
          <p:cNvPr id="3" name="Content Placeholder 2">
            <a:extLst>
              <a:ext uri="{FF2B5EF4-FFF2-40B4-BE49-F238E27FC236}">
                <a16:creationId xmlns:a16="http://schemas.microsoft.com/office/drawing/2014/main" id="{EE0DDCB7-91F7-4C45-A9EF-FF161AB45DEE}"/>
              </a:ext>
            </a:extLst>
          </p:cNvPr>
          <p:cNvSpPr>
            <a:spLocks noGrp="1"/>
          </p:cNvSpPr>
          <p:nvPr>
            <p:ph idx="1"/>
          </p:nvPr>
        </p:nvSpPr>
        <p:spPr>
          <a:xfrm>
            <a:off x="838199" y="834501"/>
            <a:ext cx="10515599" cy="3639845"/>
          </a:xfrm>
        </p:spPr>
        <p:txBody>
          <a:bodyPr/>
          <a:lstStyle/>
          <a:p>
            <a:r>
              <a:rPr lang="en-US" dirty="0"/>
              <a:t>So what are we doing to try and communicate?</a:t>
            </a:r>
          </a:p>
          <a:p>
            <a:r>
              <a:rPr lang="en-US" dirty="0"/>
              <a:t>Two main </a:t>
            </a:r>
            <a:r>
              <a:rPr lang="en-US" dirty="0" err="1"/>
              <a:t>orginizations</a:t>
            </a:r>
            <a:r>
              <a:rPr lang="en-US" dirty="0"/>
              <a:t>:</a:t>
            </a:r>
          </a:p>
          <a:p>
            <a:r>
              <a:rPr lang="en-US" dirty="0"/>
              <a:t>SETI = </a:t>
            </a:r>
            <a:r>
              <a:rPr lang="en-US" b="1" dirty="0"/>
              <a:t>Search for Extraterrestrial Intelligence</a:t>
            </a:r>
            <a:r>
              <a:rPr lang="en-US" dirty="0"/>
              <a:t>. (Mainly listen)</a:t>
            </a:r>
          </a:p>
          <a:p>
            <a:r>
              <a:rPr lang="en-US" dirty="0"/>
              <a:t>CETI = </a:t>
            </a:r>
            <a:r>
              <a:rPr lang="en-US" b="1" dirty="0"/>
              <a:t>Communication with Extraterrestrial Intelligence. </a:t>
            </a:r>
            <a:r>
              <a:rPr lang="en-US" dirty="0"/>
              <a:t>(Send Messages and listen)</a:t>
            </a:r>
          </a:p>
        </p:txBody>
      </p:sp>
      <p:pic>
        <p:nvPicPr>
          <p:cNvPr id="6" name="Picture 5">
            <a:extLst>
              <a:ext uri="{FF2B5EF4-FFF2-40B4-BE49-F238E27FC236}">
                <a16:creationId xmlns:a16="http://schemas.microsoft.com/office/drawing/2014/main" id="{AF7D2932-2FB5-4F41-AA26-4AD05D4477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95971" y="3060132"/>
            <a:ext cx="4376745" cy="3432741"/>
          </a:xfrm>
          <a:prstGeom prst="rect">
            <a:avLst/>
          </a:prstGeom>
        </p:spPr>
      </p:pic>
    </p:spTree>
    <p:extLst>
      <p:ext uri="{BB962C8B-B14F-4D97-AF65-F5344CB8AC3E}">
        <p14:creationId xmlns:p14="http://schemas.microsoft.com/office/powerpoint/2010/main" val="9024846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7D2B00-4532-4B3E-81D1-A75D6B526EB8}"/>
              </a:ext>
            </a:extLst>
          </p:cNvPr>
          <p:cNvSpPr>
            <a:spLocks noGrp="1"/>
          </p:cNvSpPr>
          <p:nvPr>
            <p:ph type="title"/>
          </p:nvPr>
        </p:nvSpPr>
        <p:spPr/>
        <p:txBody>
          <a:bodyPr/>
          <a:lstStyle/>
          <a:p>
            <a:r>
              <a:rPr lang="en-US" dirty="0"/>
              <a:t>Send Messages to Who?</a:t>
            </a:r>
          </a:p>
        </p:txBody>
      </p:sp>
      <p:sp>
        <p:nvSpPr>
          <p:cNvPr id="3" name="Content Placeholder 2">
            <a:extLst>
              <a:ext uri="{FF2B5EF4-FFF2-40B4-BE49-F238E27FC236}">
                <a16:creationId xmlns:a16="http://schemas.microsoft.com/office/drawing/2014/main" id="{AF46F7AD-8B5B-4D07-A6E5-9088933A3CF7}"/>
              </a:ext>
            </a:extLst>
          </p:cNvPr>
          <p:cNvSpPr>
            <a:spLocks noGrp="1"/>
          </p:cNvSpPr>
          <p:nvPr>
            <p:ph idx="1"/>
          </p:nvPr>
        </p:nvSpPr>
        <p:spPr/>
        <p:txBody>
          <a:bodyPr/>
          <a:lstStyle/>
          <a:p>
            <a:r>
              <a:rPr lang="en-US" dirty="0"/>
              <a:t>The Arecibo Radio telescope was used to send a message to M13 the Hercules cluster. </a:t>
            </a:r>
          </a:p>
          <a:p>
            <a:r>
              <a:rPr lang="en-US" dirty="0"/>
              <a:t>It’s only 25,000 LYR’s away. </a:t>
            </a:r>
          </a:p>
          <a:p>
            <a:r>
              <a:rPr lang="en-US" dirty="0"/>
              <a:t>So we may have an answer back in 50,000 years.</a:t>
            </a:r>
          </a:p>
          <a:p>
            <a:r>
              <a:rPr lang="en-US" dirty="0"/>
              <a:t>What kind of message?</a:t>
            </a:r>
          </a:p>
          <a:p>
            <a:r>
              <a:rPr lang="en-US" dirty="0"/>
              <a:t>A mathematical message.</a:t>
            </a:r>
          </a:p>
        </p:txBody>
      </p:sp>
    </p:spTree>
    <p:extLst>
      <p:ext uri="{BB962C8B-B14F-4D97-AF65-F5344CB8AC3E}">
        <p14:creationId xmlns:p14="http://schemas.microsoft.com/office/powerpoint/2010/main" val="3706716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29CE92-B59E-4861-A156-124AEB1015CE}"/>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43B9B466-489B-44B6-8993-270BAB06D9F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421568"/>
            <a:ext cx="6606241" cy="3545365"/>
          </a:xfrm>
        </p:spPr>
      </p:pic>
      <p:pic>
        <p:nvPicPr>
          <p:cNvPr id="7" name="Picture 6">
            <a:extLst>
              <a:ext uri="{FF2B5EF4-FFF2-40B4-BE49-F238E27FC236}">
                <a16:creationId xmlns:a16="http://schemas.microsoft.com/office/drawing/2014/main" id="{631CE36D-73B9-4A76-BB92-3A8508416A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91844" y="0"/>
            <a:ext cx="5700156" cy="6858000"/>
          </a:xfrm>
          <a:prstGeom prst="rect">
            <a:avLst/>
          </a:prstGeom>
        </p:spPr>
      </p:pic>
    </p:spTree>
    <p:extLst>
      <p:ext uri="{BB962C8B-B14F-4D97-AF65-F5344CB8AC3E}">
        <p14:creationId xmlns:p14="http://schemas.microsoft.com/office/powerpoint/2010/main" val="31132322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6E612B-6D2F-428A-A0C7-51DF679C4BAB}"/>
              </a:ext>
            </a:extLst>
          </p:cNvPr>
          <p:cNvSpPr>
            <a:spLocks noGrp="1"/>
          </p:cNvSpPr>
          <p:nvPr>
            <p:ph type="title"/>
          </p:nvPr>
        </p:nvSpPr>
        <p:spPr>
          <a:xfrm>
            <a:off x="838200" y="365125"/>
            <a:ext cx="10515600" cy="45719"/>
          </a:xfrm>
        </p:spPr>
        <p:txBody>
          <a:bodyPr>
            <a:normAutofit fontScale="90000"/>
          </a:bodyPr>
          <a:lstStyle/>
          <a:p>
            <a:endParaRPr lang="en-US" dirty="0"/>
          </a:p>
        </p:txBody>
      </p:sp>
      <p:sp>
        <p:nvSpPr>
          <p:cNvPr id="3" name="Content Placeholder 2">
            <a:extLst>
              <a:ext uri="{FF2B5EF4-FFF2-40B4-BE49-F238E27FC236}">
                <a16:creationId xmlns:a16="http://schemas.microsoft.com/office/drawing/2014/main" id="{550F4B57-4704-47A7-9161-A04D21501AB5}"/>
              </a:ext>
            </a:extLst>
          </p:cNvPr>
          <p:cNvSpPr>
            <a:spLocks noGrp="1"/>
          </p:cNvSpPr>
          <p:nvPr>
            <p:ph idx="1"/>
          </p:nvPr>
        </p:nvSpPr>
        <p:spPr>
          <a:xfrm>
            <a:off x="838200" y="612559"/>
            <a:ext cx="8554375" cy="5564404"/>
          </a:xfrm>
        </p:spPr>
        <p:txBody>
          <a:bodyPr>
            <a:normAutofit fontScale="40000" lnSpcReduction="20000"/>
          </a:bodyPr>
          <a:lstStyle/>
          <a:p>
            <a:r>
              <a:rPr lang="en-US" dirty="0"/>
              <a:t>The Arecibo message was a short radio message sent into space to celebrate the remodeling of the Arecibo radio telescope in Puerto Rico in 1974. It was aimed at the globular star cluster M13, about 25,000 light years from Earth. M13 was chosen because it was the right size, and was in the sky at the right time and place for the ceremony.</a:t>
            </a:r>
          </a:p>
          <a:p>
            <a:endParaRPr lang="en-US" dirty="0"/>
          </a:p>
          <a:p>
            <a:r>
              <a:rPr lang="en-US" dirty="0"/>
              <a:t>Dr. Frank Drake, then at Cornell University and creator of the famous Drake equation, wrote the message, with help from Carl Sagan, among others. The message was in seven parts which show:</a:t>
            </a:r>
          </a:p>
          <a:p>
            <a:endParaRPr lang="en-US" dirty="0"/>
          </a:p>
          <a:p>
            <a:r>
              <a:rPr lang="en-US" dirty="0"/>
              <a:t>    The numbers one (1) to ten (10)</a:t>
            </a:r>
          </a:p>
          <a:p>
            <a:r>
              <a:rPr lang="en-US" dirty="0"/>
              <a:t>    The atomic numbers of the elements hydrogen, carbon, nitrogen, oxygen, and phosphorus, which make up deoxyribonucleic acid (DNA)</a:t>
            </a:r>
          </a:p>
          <a:p>
            <a:r>
              <a:rPr lang="en-US" dirty="0"/>
              <a:t>    The formulas for the sugars and bases in the nucleotides of DNA</a:t>
            </a:r>
          </a:p>
          <a:p>
            <a:r>
              <a:rPr lang="en-US" dirty="0"/>
              <a:t>    The number of nucleotides in DNA, and a graphic of the double helix structure of DNA</a:t>
            </a:r>
          </a:p>
          <a:p>
            <a:r>
              <a:rPr lang="en-US" dirty="0"/>
              <a:t>    A figure of a human, the size of an average man, and the human population of Earth</a:t>
            </a:r>
          </a:p>
          <a:p>
            <a:r>
              <a:rPr lang="en-US" dirty="0"/>
              <a:t>    The Solar System</a:t>
            </a:r>
          </a:p>
          <a:p>
            <a:r>
              <a:rPr lang="en-US" dirty="0"/>
              <a:t>    The Arecibo Observatory and the diameter of the transmitting antenna dish</a:t>
            </a:r>
          </a:p>
          <a:p>
            <a:endParaRPr lang="en-US" dirty="0"/>
          </a:p>
          <a:p>
            <a:r>
              <a:rPr lang="en-US" dirty="0"/>
              <a:t>It will take 25,000 years for the message to reach the stars, and at least another 25,000 years to get any reply. This means the Arecibo message was a show of human technological achievement, not a real attempt to talk to extraterrestrial life. The stars of M13 that the message was aimed at will no longer be in that location when the message arrives. Cornell University said on November 12, 1999, the real purpose of the message was not to make contact, but to show the power of the new equipment. (Cornell University had built and operated the radio telescope for the United States National Science Foundation.)</a:t>
            </a:r>
          </a:p>
          <a:p>
            <a:endParaRPr lang="en-US" dirty="0"/>
          </a:p>
          <a:p>
            <a:r>
              <a:rPr lang="en-US" dirty="0"/>
              <a:t>The message consisted of 1679 binary digits, about 210 bytes. It was transmitted at a frequency of 2380 MHz and modulated by shifting the frequency by 10 Hz, with a power of 1000 kW. The "ones" and "zeros" were transmitted by frequency shifting at the rate of 10 bits per second. The total broadcast was less than three minutes.</a:t>
            </a:r>
          </a:p>
          <a:p>
            <a:endParaRPr lang="en-US" dirty="0"/>
          </a:p>
          <a:p>
            <a:r>
              <a:rPr lang="en-US" dirty="0"/>
              <a:t>The cardinality of 1679 was chosen because it is a semiprime. It can be arranged as a rectangle of 73 rows by 23 columns. The other arrangement, 23 rows by 73 columns, does not produce a meaningful result. The message forms the image shown on the right, or its inverse, when translated into graphics characters and spaces.</a:t>
            </a:r>
          </a:p>
          <a:p>
            <a:endParaRPr lang="en-US" dirty="0"/>
          </a:p>
        </p:txBody>
      </p:sp>
      <p:pic>
        <p:nvPicPr>
          <p:cNvPr id="5" name="Picture 4">
            <a:extLst>
              <a:ext uri="{FF2B5EF4-FFF2-40B4-BE49-F238E27FC236}">
                <a16:creationId xmlns:a16="http://schemas.microsoft.com/office/drawing/2014/main" id="{5B49CCB4-3D2B-4852-B5BD-74A88924AA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80612" y="0"/>
            <a:ext cx="2286000" cy="6858000"/>
          </a:xfrm>
          <a:prstGeom prst="rect">
            <a:avLst/>
          </a:prstGeom>
        </p:spPr>
      </p:pic>
    </p:spTree>
    <p:extLst>
      <p:ext uri="{BB962C8B-B14F-4D97-AF65-F5344CB8AC3E}">
        <p14:creationId xmlns:p14="http://schemas.microsoft.com/office/powerpoint/2010/main" val="18769547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D1E7BE-3F0D-41DB-946F-E4E9F1795978}"/>
              </a:ext>
            </a:extLst>
          </p:cNvPr>
          <p:cNvSpPr>
            <a:spLocks noGrp="1"/>
          </p:cNvSpPr>
          <p:nvPr>
            <p:ph type="title"/>
          </p:nvPr>
        </p:nvSpPr>
        <p:spPr/>
        <p:txBody>
          <a:bodyPr/>
          <a:lstStyle/>
          <a:p>
            <a:r>
              <a:rPr lang="en-US" dirty="0"/>
              <a:t>Think about it for a minute…</a:t>
            </a:r>
          </a:p>
        </p:txBody>
      </p:sp>
      <p:sp>
        <p:nvSpPr>
          <p:cNvPr id="3" name="Content Placeholder 2">
            <a:extLst>
              <a:ext uri="{FF2B5EF4-FFF2-40B4-BE49-F238E27FC236}">
                <a16:creationId xmlns:a16="http://schemas.microsoft.com/office/drawing/2014/main" id="{CCDD4B2D-B692-4B5A-BD03-0F12A4643766}"/>
              </a:ext>
            </a:extLst>
          </p:cNvPr>
          <p:cNvSpPr>
            <a:spLocks noGrp="1"/>
          </p:cNvSpPr>
          <p:nvPr>
            <p:ph idx="1"/>
          </p:nvPr>
        </p:nvSpPr>
        <p:spPr/>
        <p:txBody>
          <a:bodyPr/>
          <a:lstStyle/>
          <a:p>
            <a:r>
              <a:rPr lang="en-US" dirty="0"/>
              <a:t>How many galaxies are there out there?</a:t>
            </a:r>
          </a:p>
          <a:p>
            <a:r>
              <a:rPr lang="en-US" dirty="0"/>
              <a:t>How many stars in every galaxy?</a:t>
            </a:r>
          </a:p>
          <a:p>
            <a:r>
              <a:rPr lang="en-US" dirty="0"/>
              <a:t>How many planets around the stars?</a:t>
            </a:r>
          </a:p>
          <a:p>
            <a:r>
              <a:rPr lang="en-US" dirty="0"/>
              <a:t>How many are habitable?</a:t>
            </a:r>
          </a:p>
          <a:p>
            <a:r>
              <a:rPr lang="en-US" dirty="0"/>
              <a:t>How many have life forms?</a:t>
            </a:r>
          </a:p>
          <a:p>
            <a:r>
              <a:rPr lang="en-US" dirty="0"/>
              <a:t>How many have intelligent life forms that can communicate?</a:t>
            </a:r>
          </a:p>
          <a:p>
            <a:r>
              <a:rPr lang="en-US" dirty="0"/>
              <a:t>What are the odds of us communicating with them?</a:t>
            </a:r>
          </a:p>
        </p:txBody>
      </p:sp>
    </p:spTree>
    <p:extLst>
      <p:ext uri="{BB962C8B-B14F-4D97-AF65-F5344CB8AC3E}">
        <p14:creationId xmlns:p14="http://schemas.microsoft.com/office/powerpoint/2010/main" val="1986491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3C0CA9-71C1-4B3C-B860-94D97B7FE2E2}"/>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4DE9165F-E93A-43CB-B97C-A5FCE10D2A9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719744" y="9627"/>
            <a:ext cx="4305669" cy="6838746"/>
          </a:xfrm>
        </p:spPr>
      </p:pic>
    </p:spTree>
    <p:extLst>
      <p:ext uri="{BB962C8B-B14F-4D97-AF65-F5344CB8AC3E}">
        <p14:creationId xmlns:p14="http://schemas.microsoft.com/office/powerpoint/2010/main" val="36832369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75EE64-F17C-4A76-8106-C3E72EEB66B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29FF4A01-62D5-422D-95DA-C92F6D736124}"/>
              </a:ext>
            </a:extLst>
          </p:cNvPr>
          <p:cNvSpPr>
            <a:spLocks noGrp="1"/>
          </p:cNvSpPr>
          <p:nvPr>
            <p:ph idx="1"/>
          </p:nvPr>
        </p:nvSpPr>
        <p:spPr/>
        <p:txBody>
          <a:bodyPr/>
          <a:lstStyle/>
          <a:p>
            <a:r>
              <a:rPr lang="en-US" b="1" dirty="0"/>
              <a:t>June 18, 2019</a:t>
            </a:r>
            <a:r>
              <a:rPr lang="en-US" dirty="0"/>
              <a:t> – </a:t>
            </a:r>
            <a:r>
              <a:rPr lang="en-US" b="1" dirty="0"/>
              <a:t>Breakthrough Listen </a:t>
            </a:r>
            <a:r>
              <a:rPr lang="en-US" dirty="0"/>
              <a:t>– the astronomical program searching for signs of intelligent life in the Universe – has submitted two publications to leading astrophysics journals, describing the analysis of its first three years of radio observations and the availability of a petabyte of radio and optical telescope data. This represents the largest release of SETI data in the history of its field.</a:t>
            </a:r>
          </a:p>
          <a:p>
            <a:r>
              <a:rPr lang="en-US" dirty="0"/>
              <a:t>They have release over a petabyte of data and made it available to the public.</a:t>
            </a:r>
          </a:p>
        </p:txBody>
      </p:sp>
    </p:spTree>
    <p:extLst>
      <p:ext uri="{BB962C8B-B14F-4D97-AF65-F5344CB8AC3E}">
        <p14:creationId xmlns:p14="http://schemas.microsoft.com/office/powerpoint/2010/main" val="28334757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34AE0-BD04-4B3C-A9D0-EE7CDF7F22C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F0BA419-C139-4E9F-8A73-553B96C5DAFB}"/>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CE2C86E6-C26F-45C6-B711-F202D7C63E2B}"/>
              </a:ext>
            </a:extLst>
          </p:cNvPr>
          <p:cNvPicPr>
            <a:picLocks noChangeAspect="1"/>
          </p:cNvPicPr>
          <p:nvPr/>
        </p:nvPicPr>
        <p:blipFill>
          <a:blip r:embed="rId2"/>
          <a:stretch>
            <a:fillRect/>
          </a:stretch>
        </p:blipFill>
        <p:spPr>
          <a:xfrm>
            <a:off x="0" y="127000"/>
            <a:ext cx="12192000" cy="6604000"/>
          </a:xfrm>
          <a:prstGeom prst="rect">
            <a:avLst/>
          </a:prstGeom>
        </p:spPr>
      </p:pic>
    </p:spTree>
    <p:extLst>
      <p:ext uri="{BB962C8B-B14F-4D97-AF65-F5344CB8AC3E}">
        <p14:creationId xmlns:p14="http://schemas.microsoft.com/office/powerpoint/2010/main" val="13123150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049339-162B-41EC-BB8C-CCFFA5B98CE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466EBD4D-EAD0-4412-A096-2EE861C8228D}"/>
              </a:ext>
            </a:extLst>
          </p:cNvPr>
          <p:cNvSpPr>
            <a:spLocks noGrp="1"/>
          </p:cNvSpPr>
          <p:nvPr>
            <p:ph idx="1"/>
          </p:nvPr>
        </p:nvSpPr>
        <p:spPr/>
        <p:txBody>
          <a:bodyPr/>
          <a:lstStyle/>
          <a:p>
            <a:r>
              <a:rPr lang="en-US" dirty="0">
                <a:hlinkClick r:id="rId2"/>
              </a:rPr>
              <a:t>https://www.space.com/ufos-real-but-not-alien-spaceships.html?jwsource=cl</a:t>
            </a:r>
            <a:endParaRPr lang="en-US" dirty="0"/>
          </a:p>
          <a:p>
            <a:endParaRPr lang="en-US" dirty="0"/>
          </a:p>
          <a:p>
            <a:r>
              <a:rPr lang="en-US" dirty="0">
                <a:hlinkClick r:id="rId3"/>
              </a:rPr>
              <a:t>https://www.youtube.com/watch?v=Qpk66GvvGGU</a:t>
            </a:r>
            <a:endParaRPr lang="en-US" dirty="0"/>
          </a:p>
          <a:p>
            <a:endParaRPr lang="en-US" dirty="0">
              <a:hlinkClick r:id="rId4"/>
            </a:endParaRPr>
          </a:p>
          <a:p>
            <a:r>
              <a:rPr lang="en-US" dirty="0">
                <a:hlinkClick r:id="rId4"/>
              </a:rPr>
              <a:t>https://breakthroughinitiatives.org/</a:t>
            </a:r>
            <a:endParaRPr lang="en-US" dirty="0"/>
          </a:p>
          <a:p>
            <a:r>
              <a:rPr lang="en-US" dirty="0">
                <a:hlinkClick r:id="rId5"/>
              </a:rPr>
              <a:t>https://breakthroughinitiatives.org/opendatasearch</a:t>
            </a:r>
            <a:endParaRPr lang="en-US" dirty="0"/>
          </a:p>
          <a:p>
            <a:endParaRPr lang="en-US" dirty="0"/>
          </a:p>
          <a:p>
            <a:endParaRPr lang="en-US" dirty="0"/>
          </a:p>
          <a:p>
            <a:endParaRPr lang="en-US" dirty="0"/>
          </a:p>
        </p:txBody>
      </p:sp>
    </p:spTree>
    <p:extLst>
      <p:ext uri="{BB962C8B-B14F-4D97-AF65-F5344CB8AC3E}">
        <p14:creationId xmlns:p14="http://schemas.microsoft.com/office/powerpoint/2010/main" val="27410799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871F0C-1C98-40AF-9C83-3DA87B3E9462}"/>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E4A65A00-5553-4CBB-8ED5-5AF93444EDCC}"/>
              </a:ext>
            </a:extLst>
          </p:cNvPr>
          <p:cNvSpPr>
            <a:spLocks noGrp="1"/>
          </p:cNvSpPr>
          <p:nvPr>
            <p:ph type="subTitle" idx="1"/>
          </p:nvPr>
        </p:nvSpPr>
        <p:spPr/>
        <p:txBody>
          <a:bodyPr/>
          <a:lstStyle/>
          <a:p>
            <a:endParaRPr lang="en-US" dirty="0"/>
          </a:p>
        </p:txBody>
      </p:sp>
      <p:pic>
        <p:nvPicPr>
          <p:cNvPr id="5" name="Picture 4">
            <a:extLst>
              <a:ext uri="{FF2B5EF4-FFF2-40B4-BE49-F238E27FC236}">
                <a16:creationId xmlns:a16="http://schemas.microsoft.com/office/drawing/2014/main" id="{F48212D8-8B9C-4147-A8F0-CFE773E06C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7465" y="-4701"/>
            <a:ext cx="10373850" cy="6862701"/>
          </a:xfrm>
          <a:prstGeom prst="rect">
            <a:avLst/>
          </a:prstGeom>
        </p:spPr>
      </p:pic>
      <p:sp>
        <p:nvSpPr>
          <p:cNvPr id="6" name="Rectangle 5">
            <a:extLst>
              <a:ext uri="{FF2B5EF4-FFF2-40B4-BE49-F238E27FC236}">
                <a16:creationId xmlns:a16="http://schemas.microsoft.com/office/drawing/2014/main" id="{4205D218-6873-46CE-95A7-316F93B04F50}"/>
              </a:ext>
            </a:extLst>
          </p:cNvPr>
          <p:cNvSpPr/>
          <p:nvPr/>
        </p:nvSpPr>
        <p:spPr>
          <a:xfrm>
            <a:off x="5224803" y="3965138"/>
            <a:ext cx="6276512" cy="2585323"/>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5400" b="1" dirty="0">
                <a:ln w="22225">
                  <a:solidFill>
                    <a:schemeClr val="accent2"/>
                  </a:solidFill>
                  <a:prstDash val="solid"/>
                </a:ln>
                <a:solidFill>
                  <a:schemeClr val="accent2">
                    <a:lumMod val="40000"/>
                    <a:lumOff val="60000"/>
                  </a:schemeClr>
                </a:solidFill>
              </a:rPr>
              <a:t>Did you ever wonder, is there life out there?</a:t>
            </a:r>
          </a:p>
        </p:txBody>
      </p:sp>
    </p:spTree>
    <p:extLst>
      <p:ext uri="{BB962C8B-B14F-4D97-AF65-F5344CB8AC3E}">
        <p14:creationId xmlns:p14="http://schemas.microsoft.com/office/powerpoint/2010/main" val="19708594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272DCE-A6AC-4D2A-93EE-D14D5273CB4D}"/>
              </a:ext>
            </a:extLst>
          </p:cNvPr>
          <p:cNvSpPr>
            <a:spLocks noGrp="1"/>
          </p:cNvSpPr>
          <p:nvPr>
            <p:ph type="title"/>
          </p:nvPr>
        </p:nvSpPr>
        <p:spPr/>
        <p:txBody>
          <a:bodyPr/>
          <a:lstStyle/>
          <a:p>
            <a:r>
              <a:rPr lang="en-US" dirty="0"/>
              <a:t>So what are your thoughts?</a:t>
            </a:r>
          </a:p>
        </p:txBody>
      </p:sp>
      <p:sp>
        <p:nvSpPr>
          <p:cNvPr id="3" name="Content Placeholder 2">
            <a:extLst>
              <a:ext uri="{FF2B5EF4-FFF2-40B4-BE49-F238E27FC236}">
                <a16:creationId xmlns:a16="http://schemas.microsoft.com/office/drawing/2014/main" id="{A0B9FF50-64E9-4963-AEA8-643D29C0B9C0}"/>
              </a:ext>
            </a:extLst>
          </p:cNvPr>
          <p:cNvSpPr>
            <a:spLocks noGrp="1"/>
          </p:cNvSpPr>
          <p:nvPr>
            <p:ph idx="1"/>
          </p:nvPr>
        </p:nvSpPr>
        <p:spPr/>
        <p:txBody>
          <a:bodyPr/>
          <a:lstStyle/>
          <a:p>
            <a:r>
              <a:rPr lang="en-US" dirty="0"/>
              <a:t>There is no right or wrong answer.</a:t>
            </a:r>
          </a:p>
          <a:p>
            <a:r>
              <a:rPr lang="en-US" dirty="0"/>
              <a:t>If we are the only intelligent life form in the universe it would be totally amazing.</a:t>
            </a:r>
          </a:p>
          <a:p>
            <a:r>
              <a:rPr lang="en-US" dirty="0"/>
              <a:t>Even more amazing would be if there are other intelligent life forms.</a:t>
            </a:r>
          </a:p>
          <a:p>
            <a:r>
              <a:rPr lang="en-US" dirty="0"/>
              <a:t>But we do have a way to predict this and if we will communicate with them.</a:t>
            </a:r>
          </a:p>
          <a:p>
            <a:r>
              <a:rPr lang="en-US" dirty="0"/>
              <a:t>The Drake Equation.</a:t>
            </a:r>
          </a:p>
        </p:txBody>
      </p:sp>
    </p:spTree>
    <p:extLst>
      <p:ext uri="{BB962C8B-B14F-4D97-AF65-F5344CB8AC3E}">
        <p14:creationId xmlns:p14="http://schemas.microsoft.com/office/powerpoint/2010/main" val="3124960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p:cTn id="31"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 calcmode="lin" valueType="num">
                                      <p:cBhvr>
                                        <p:cTn id="39"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0"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41"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42"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F8BDBB-4C41-45A0-AC65-E47860FFCDD4}"/>
              </a:ext>
            </a:extLst>
          </p:cNvPr>
          <p:cNvSpPr>
            <a:spLocks noGrp="1"/>
          </p:cNvSpPr>
          <p:nvPr>
            <p:ph type="title"/>
          </p:nvPr>
        </p:nvSpPr>
        <p:spPr>
          <a:xfrm flipV="1">
            <a:off x="838200" y="319406"/>
            <a:ext cx="10515600" cy="45719"/>
          </a:xfrm>
        </p:spPr>
        <p:txBody>
          <a:bodyPr>
            <a:normAutofit fontScale="90000"/>
          </a:bodyPr>
          <a:lstStyle/>
          <a:p>
            <a:endParaRPr lang="en-US" dirty="0"/>
          </a:p>
        </p:txBody>
      </p:sp>
      <p:sp>
        <p:nvSpPr>
          <p:cNvPr id="3" name="Content Placeholder 2">
            <a:extLst>
              <a:ext uri="{FF2B5EF4-FFF2-40B4-BE49-F238E27FC236}">
                <a16:creationId xmlns:a16="http://schemas.microsoft.com/office/drawing/2014/main" id="{FE8A65DA-283A-4880-9190-28621A5E7329}"/>
              </a:ext>
            </a:extLst>
          </p:cNvPr>
          <p:cNvSpPr>
            <a:spLocks noGrp="1"/>
          </p:cNvSpPr>
          <p:nvPr>
            <p:ph idx="1"/>
          </p:nvPr>
        </p:nvSpPr>
        <p:spPr>
          <a:xfrm>
            <a:off x="838200" y="708338"/>
            <a:ext cx="10515600" cy="5468625"/>
          </a:xfrm>
        </p:spPr>
        <p:txBody>
          <a:bodyPr>
            <a:normAutofit fontScale="62500" lnSpcReduction="20000"/>
          </a:bodyPr>
          <a:lstStyle/>
          <a:p>
            <a:r>
              <a:rPr lang="en-US" dirty="0">
                <a:hlinkClick r:id="rId2"/>
              </a:rPr>
              <a:t>Frank Drake</a:t>
            </a:r>
            <a:r>
              <a:rPr lang="en-US" dirty="0"/>
              <a:t> had a problem. It was the fall of 1961, a year after his pioneering SETI experiment: </a:t>
            </a:r>
            <a:r>
              <a:rPr lang="en-US" dirty="0">
                <a:hlinkClick r:id="rId3"/>
              </a:rPr>
              <a:t>Project </a:t>
            </a:r>
            <a:r>
              <a:rPr lang="en-US" dirty="0" err="1">
                <a:hlinkClick r:id="rId3"/>
              </a:rPr>
              <a:t>Ozma</a:t>
            </a:r>
            <a:r>
              <a:rPr lang="en-US" dirty="0"/>
              <a:t>. Using an 85-foot antenna in Green Bank, West Virginia, Drake had unfurled the intriguing possibility that we might find proof of intelligent beings by simply eavesdropping on their broadcasts. He had spent several weeks pointing his antenna at two nearby stars, tuning a simple receiver to 1420 MH, hoping to detect transmissions.</a:t>
            </a:r>
          </a:p>
          <a:p>
            <a:r>
              <a:rPr lang="en-US" dirty="0"/>
              <a:t>The interest generated by Project </a:t>
            </a:r>
            <a:r>
              <a:rPr lang="en-US" dirty="0" err="1"/>
              <a:t>Ozma</a:t>
            </a:r>
            <a:r>
              <a:rPr lang="en-US" dirty="0"/>
              <a:t> was considerable, and so Drake was asked to organize a conference in Green Bank to weigh the possibility of actually detecting the aliens. He decided to invite about a dozen scientists and technologists, and knew that the discussions would range from the astronomical (how many good planets are out there?) to the sociological (how long might a technical civilization survive?)</a:t>
            </a:r>
          </a:p>
          <a:p>
            <a:r>
              <a:rPr lang="en-US" dirty="0"/>
              <a:t>But he needed an agenda, and there was no precedent to turn to. That’s when Drake came up with a simple equation, a string of seven factors that, when multiplied together, provide an estimate of the number of galactic, transmitting societies. If this number was very small, then SETI made no sense. If it was large, then there was a chance of hearing something. This equation solved his agenda problem.</a:t>
            </a:r>
          </a:p>
          <a:p>
            <a:r>
              <a:rPr lang="en-US" dirty="0"/>
              <a:t>No “official” estimates for the terms of </a:t>
            </a:r>
            <a:r>
              <a:rPr lang="en-US" dirty="0">
                <a:hlinkClick r:id="rId4"/>
              </a:rPr>
              <a:t>Drake’s equation</a:t>
            </a:r>
            <a:r>
              <a:rPr lang="en-US" dirty="0"/>
              <a:t> were produced by the conference, although Drake himself has suggested that the number of galactic societies that are on the air might be ten thousand. But despite the fact that his formulation is hard to evaluate (we still don’t know the values of many terms), it has become a widely accepted tool for considering the question of extraterrestrial intelligence.</a:t>
            </a:r>
          </a:p>
          <a:p>
            <a:r>
              <a:rPr lang="en-US" dirty="0"/>
              <a:t>Indeed, 55 years after Frank Drake first wrote this equation on a chalkboard, it has arguably attained the status of the second most famous formula in science (after Einstein’s E=mc2), and can be found in every astronomy textbook. It is also a guide for the research programs of the SETI Institute, each of which can be tied to a term in the equation.</a:t>
            </a:r>
          </a:p>
          <a:p>
            <a:r>
              <a:rPr lang="en-US" dirty="0"/>
              <a:t>Drake may have not found the aliens, but he found an intellectual path to their discovery.</a:t>
            </a:r>
          </a:p>
        </p:txBody>
      </p:sp>
    </p:spTree>
    <p:extLst>
      <p:ext uri="{BB962C8B-B14F-4D97-AF65-F5344CB8AC3E}">
        <p14:creationId xmlns:p14="http://schemas.microsoft.com/office/powerpoint/2010/main" val="24072886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DE4037-9162-44EE-B96F-3C17775E3A92}"/>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02E3DB6A-FBD1-4513-9497-763EB81C4FF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71072" y="0"/>
            <a:ext cx="10249856" cy="6845440"/>
          </a:xfrm>
        </p:spPr>
      </p:pic>
    </p:spTree>
    <p:extLst>
      <p:ext uri="{BB962C8B-B14F-4D97-AF65-F5344CB8AC3E}">
        <p14:creationId xmlns:p14="http://schemas.microsoft.com/office/powerpoint/2010/main" val="27361743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BC0C7E-73C7-4378-80D0-14C5FE01BF30}"/>
              </a:ext>
            </a:extLst>
          </p:cNvPr>
          <p:cNvSpPr>
            <a:spLocks noGrp="1"/>
          </p:cNvSpPr>
          <p:nvPr>
            <p:ph type="title"/>
          </p:nvPr>
        </p:nvSpPr>
        <p:spPr/>
        <p:txBody>
          <a:bodyPr/>
          <a:lstStyle/>
          <a:p>
            <a:r>
              <a:rPr lang="en-US" dirty="0"/>
              <a:t>The Drake Equation</a:t>
            </a:r>
          </a:p>
        </p:txBody>
      </p:sp>
      <p:sp>
        <p:nvSpPr>
          <p:cNvPr id="3" name="Content Placeholder 2">
            <a:extLst>
              <a:ext uri="{FF2B5EF4-FFF2-40B4-BE49-F238E27FC236}">
                <a16:creationId xmlns:a16="http://schemas.microsoft.com/office/drawing/2014/main" id="{FB635258-EEF7-46D4-89B6-3DAFA59E58A0}"/>
              </a:ext>
            </a:extLst>
          </p:cNvPr>
          <p:cNvSpPr>
            <a:spLocks noGrp="1"/>
          </p:cNvSpPr>
          <p:nvPr>
            <p:ph idx="1"/>
          </p:nvPr>
        </p:nvSpPr>
        <p:spPr/>
        <p:txBody>
          <a:bodyPr>
            <a:normAutofit fontScale="47500" lnSpcReduction="20000"/>
          </a:bodyPr>
          <a:lstStyle/>
          <a:p>
            <a:r>
              <a:rPr lang="en-US" b="1" dirty="0"/>
              <a:t>N = R*  x  </a:t>
            </a:r>
            <a:r>
              <a:rPr lang="en-US" b="1" dirty="0" err="1"/>
              <a:t>fp</a:t>
            </a:r>
            <a:r>
              <a:rPr lang="en-US" b="1" dirty="0"/>
              <a:t>  x  ne  x  </a:t>
            </a:r>
            <a:r>
              <a:rPr lang="en-US" b="1" dirty="0" err="1"/>
              <a:t>fl</a:t>
            </a:r>
            <a:r>
              <a:rPr lang="en-US" b="1" dirty="0"/>
              <a:t>  x  fi  x  fc  x  L</a:t>
            </a:r>
          </a:p>
          <a:p>
            <a:endParaRPr lang="en-US" dirty="0"/>
          </a:p>
          <a:p>
            <a:r>
              <a:rPr lang="en-US" dirty="0"/>
              <a:t>where:</a:t>
            </a:r>
          </a:p>
          <a:p>
            <a:endParaRPr lang="en-US" dirty="0"/>
          </a:p>
          <a:p>
            <a:r>
              <a:rPr lang="en-US" dirty="0"/>
              <a:t>N = the number of civilizations in our galaxy with which communication might be possible (i.e. which are on our current past light cone);</a:t>
            </a:r>
          </a:p>
          <a:p>
            <a:endParaRPr lang="en-US" dirty="0"/>
          </a:p>
          <a:p>
            <a:r>
              <a:rPr lang="en-US" dirty="0"/>
              <a:t>and</a:t>
            </a:r>
          </a:p>
          <a:p>
            <a:endParaRPr lang="en-US" dirty="0"/>
          </a:p>
          <a:p>
            <a:r>
              <a:rPr lang="en-US" dirty="0"/>
              <a:t>R* = the average rate of star formation in our galaxy</a:t>
            </a:r>
          </a:p>
          <a:p>
            <a:r>
              <a:rPr lang="en-US" dirty="0" err="1"/>
              <a:t>fp</a:t>
            </a:r>
            <a:r>
              <a:rPr lang="en-US" dirty="0"/>
              <a:t> = the fraction of those stars that have planets</a:t>
            </a:r>
          </a:p>
          <a:p>
            <a:r>
              <a:rPr lang="en-US" dirty="0"/>
              <a:t>ne = the average number of planets that can potentially support life per star that has planets</a:t>
            </a:r>
          </a:p>
          <a:p>
            <a:r>
              <a:rPr lang="en-US" dirty="0" err="1"/>
              <a:t>fl</a:t>
            </a:r>
            <a:r>
              <a:rPr lang="en-US" dirty="0"/>
              <a:t> = the fraction of planets that could support life that actually develop life at some point</a:t>
            </a:r>
          </a:p>
          <a:p>
            <a:r>
              <a:rPr lang="en-US" dirty="0"/>
              <a:t>fi = the fraction of planets with life that actually go on to develop intelligent life (civilizations)</a:t>
            </a:r>
          </a:p>
          <a:p>
            <a:r>
              <a:rPr lang="en-US" dirty="0"/>
              <a:t>fc = the fraction of civilizations that develop a technology that releases detectable signs of their existence into space</a:t>
            </a:r>
          </a:p>
          <a:p>
            <a:r>
              <a:rPr lang="en-US" dirty="0"/>
              <a:t>L = the length of time for which such civilizations release detectable signals into space</a:t>
            </a:r>
          </a:p>
          <a:p>
            <a:endParaRPr lang="en-US" dirty="0"/>
          </a:p>
        </p:txBody>
      </p:sp>
    </p:spTree>
    <p:extLst>
      <p:ext uri="{BB962C8B-B14F-4D97-AF65-F5344CB8AC3E}">
        <p14:creationId xmlns:p14="http://schemas.microsoft.com/office/powerpoint/2010/main" val="20448319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A385E8-8484-44C7-BDBE-B35674E8685B}"/>
              </a:ext>
            </a:extLst>
          </p:cNvPr>
          <p:cNvSpPr>
            <a:spLocks noGrp="1"/>
          </p:cNvSpPr>
          <p:nvPr>
            <p:ph type="title"/>
          </p:nvPr>
        </p:nvSpPr>
        <p:spPr/>
        <p:txBody>
          <a:bodyPr/>
          <a:lstStyle/>
          <a:p>
            <a:r>
              <a:rPr lang="pt-BR" dirty="0"/>
              <a:t>N = R* x fp x ne x fl x fi x fc x L</a:t>
            </a:r>
            <a:endParaRPr lang="en-US" dirty="0"/>
          </a:p>
        </p:txBody>
      </p:sp>
      <p:sp>
        <p:nvSpPr>
          <p:cNvPr id="3" name="Content Placeholder 2">
            <a:extLst>
              <a:ext uri="{FF2B5EF4-FFF2-40B4-BE49-F238E27FC236}">
                <a16:creationId xmlns:a16="http://schemas.microsoft.com/office/drawing/2014/main" id="{F3D7FF8D-9297-4CBA-85C2-BBFBB449F756}"/>
              </a:ext>
            </a:extLst>
          </p:cNvPr>
          <p:cNvSpPr>
            <a:spLocks noGrp="1"/>
          </p:cNvSpPr>
          <p:nvPr>
            <p:ph idx="1"/>
          </p:nvPr>
        </p:nvSpPr>
        <p:spPr/>
        <p:txBody>
          <a:bodyPr/>
          <a:lstStyle/>
          <a:p>
            <a:r>
              <a:rPr lang="en-US" dirty="0"/>
              <a:t>R* = the average rate of star formation in our galaxy.</a:t>
            </a:r>
          </a:p>
          <a:p>
            <a:r>
              <a:rPr lang="en-US" dirty="0"/>
              <a:t>For the Milky Way it’s 6 stars per year.</a:t>
            </a:r>
          </a:p>
        </p:txBody>
      </p:sp>
    </p:spTree>
    <p:extLst>
      <p:ext uri="{BB962C8B-B14F-4D97-AF65-F5344CB8AC3E}">
        <p14:creationId xmlns:p14="http://schemas.microsoft.com/office/powerpoint/2010/main" val="17409946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0061AF-5A5A-43B0-9B27-95C002C4F8A3}"/>
              </a:ext>
            </a:extLst>
          </p:cNvPr>
          <p:cNvSpPr>
            <a:spLocks noGrp="1"/>
          </p:cNvSpPr>
          <p:nvPr>
            <p:ph type="title"/>
          </p:nvPr>
        </p:nvSpPr>
        <p:spPr/>
        <p:txBody>
          <a:bodyPr/>
          <a:lstStyle/>
          <a:p>
            <a:r>
              <a:rPr lang="pt-BR" dirty="0"/>
              <a:t>N = 6 x fp x ne x fl x fi x fc x L</a:t>
            </a:r>
            <a:endParaRPr lang="en-US" dirty="0"/>
          </a:p>
        </p:txBody>
      </p:sp>
      <p:sp>
        <p:nvSpPr>
          <p:cNvPr id="3" name="Content Placeholder 2">
            <a:extLst>
              <a:ext uri="{FF2B5EF4-FFF2-40B4-BE49-F238E27FC236}">
                <a16:creationId xmlns:a16="http://schemas.microsoft.com/office/drawing/2014/main" id="{9D30B169-2E55-4896-845A-EA936CF3C28E}"/>
              </a:ext>
            </a:extLst>
          </p:cNvPr>
          <p:cNvSpPr>
            <a:spLocks noGrp="1"/>
          </p:cNvSpPr>
          <p:nvPr>
            <p:ph idx="1"/>
          </p:nvPr>
        </p:nvSpPr>
        <p:spPr/>
        <p:txBody>
          <a:bodyPr/>
          <a:lstStyle/>
          <a:p>
            <a:r>
              <a:rPr lang="en-US" dirty="0" err="1"/>
              <a:t>fp</a:t>
            </a:r>
            <a:r>
              <a:rPr lang="en-US" dirty="0"/>
              <a:t> = the fraction of those stars that have planets.</a:t>
            </a:r>
          </a:p>
          <a:p>
            <a:r>
              <a:rPr lang="en-US" dirty="0"/>
              <a:t>1 out of 2, so 50% </a:t>
            </a:r>
          </a:p>
          <a:p>
            <a:r>
              <a:rPr lang="en-US" dirty="0"/>
              <a:t>We know it’s probably higher, but we will play </a:t>
            </a:r>
            <a:r>
              <a:rPr lang="en-US"/>
              <a:t>it safe </a:t>
            </a:r>
            <a:r>
              <a:rPr lang="en-US" dirty="0"/>
              <a:t>and go low.</a:t>
            </a:r>
          </a:p>
        </p:txBody>
      </p:sp>
    </p:spTree>
    <p:extLst>
      <p:ext uri="{BB962C8B-B14F-4D97-AF65-F5344CB8AC3E}">
        <p14:creationId xmlns:p14="http://schemas.microsoft.com/office/powerpoint/2010/main" val="410138044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120</TotalTime>
  <Words>1863</Words>
  <Application>Microsoft Office PowerPoint</Application>
  <PresentationFormat>Widescreen</PresentationFormat>
  <Paragraphs>104</Paragraphs>
  <Slides>23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Calibri</vt:lpstr>
      <vt:lpstr>Calibri Light</vt:lpstr>
      <vt:lpstr>Office Theme</vt:lpstr>
      <vt:lpstr>PowerPoint Presentation</vt:lpstr>
      <vt:lpstr>Think about it for a minute…</vt:lpstr>
      <vt:lpstr>PowerPoint Presentation</vt:lpstr>
      <vt:lpstr>So what are your thoughts?</vt:lpstr>
      <vt:lpstr>PowerPoint Presentation</vt:lpstr>
      <vt:lpstr>PowerPoint Presentation</vt:lpstr>
      <vt:lpstr>The Drake Equation</vt:lpstr>
      <vt:lpstr>N = R* x fp x ne x fl x fi x fc x L</vt:lpstr>
      <vt:lpstr>N = 6 x fp x ne x fl x fi x fc x L</vt:lpstr>
      <vt:lpstr>N = 6 x .5 x ne x fl x fi x fc x L</vt:lpstr>
      <vt:lpstr>N = 6 x .5 x 2 x fl x fi x fc x L</vt:lpstr>
      <vt:lpstr>N = 6 x .5 x 2 x .01 x fi x fc x L</vt:lpstr>
      <vt:lpstr>N = 6 x .5 x 2 x .01 x .01 x fc x L</vt:lpstr>
      <vt:lpstr>N = 6 x .5 x 2 x .01 x .01 x .01 x L</vt:lpstr>
      <vt:lpstr>N = 6 x .5 x 2 x .01 x .01 x .01 x 5000</vt:lpstr>
      <vt:lpstr>PowerPoint Presentation</vt:lpstr>
      <vt:lpstr>Send Messages to Who?</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hockey4ice</dc:creator>
  <cp:lastModifiedBy>hockey4ice</cp:lastModifiedBy>
  <cp:revision>37</cp:revision>
  <dcterms:created xsi:type="dcterms:W3CDTF">2019-05-21T18:10:36Z</dcterms:created>
  <dcterms:modified xsi:type="dcterms:W3CDTF">2019-06-20T14:54:28Z</dcterms:modified>
</cp:coreProperties>
</file>